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6" r:id="rId2"/>
  </p:sldMasterIdLst>
  <p:notesMasterIdLst>
    <p:notesMasterId r:id="rId12"/>
  </p:notesMasterIdLst>
  <p:sldIdLst>
    <p:sldId id="267" r:id="rId3"/>
    <p:sldId id="275" r:id="rId4"/>
    <p:sldId id="281" r:id="rId5"/>
    <p:sldId id="283" r:id="rId6"/>
    <p:sldId id="279" r:id="rId7"/>
    <p:sldId id="270" r:id="rId8"/>
    <p:sldId id="277" r:id="rId9"/>
    <p:sldId id="272" r:id="rId10"/>
    <p:sldId id="280" r:id="rId11"/>
  </p:sldIdLst>
  <p:sldSz cx="13004800" cy="9753600"/>
  <p:notesSz cx="13004800" cy="97536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USAID GCCO" initials="UG"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EA431F"/>
    <a:srgbClr val="000000"/>
    <a:srgbClr val="4F55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075" autoAdjust="0"/>
  </p:normalViewPr>
  <p:slideViewPr>
    <p:cSldViewPr>
      <p:cViewPr varScale="1">
        <p:scale>
          <a:sx n="50" d="100"/>
          <a:sy n="50" d="100"/>
        </p:scale>
        <p:origin x="660" y="30"/>
      </p:cViewPr>
      <p:guideLst>
        <p:guide orient="horz" pos="2880"/>
        <p:guide pos="2160"/>
      </p:guideLst>
    </p:cSldViewPr>
  </p:slideViewPr>
  <p:notesTextViewPr>
    <p:cViewPr>
      <p:scale>
        <a:sx n="100" d="100"/>
        <a:sy n="100" d="100"/>
      </p:scale>
      <p:origin x="0" y="0"/>
    </p:cViewPr>
  </p:notesTextViewPr>
  <p:sorterViewPr>
    <p:cViewPr>
      <p:scale>
        <a:sx n="163" d="100"/>
        <a:sy n="163" d="100"/>
      </p:scale>
      <p:origin x="0" y="768"/>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commentAuthors" Target="commentAuthor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1B8F719-06A0-49AC-9803-AC6560000201}" type="doc">
      <dgm:prSet loTypeId="urn:microsoft.com/office/officeart/2005/8/layout/radial6" loCatId="relationship" qsTypeId="urn:microsoft.com/office/officeart/2005/8/quickstyle/simple1" qsCatId="simple" csTypeId="urn:microsoft.com/office/officeart/2005/8/colors/accent6_1" csCatId="accent6" phldr="1"/>
      <dgm:spPr/>
      <dgm:t>
        <a:bodyPr/>
        <a:lstStyle/>
        <a:p>
          <a:endParaRPr lang="en-CA"/>
        </a:p>
      </dgm:t>
    </dgm:pt>
    <dgm:pt modelId="{AD45F361-BA15-453E-9734-EA1DB7199409}">
      <dgm:prSet phldrT="[Text]"/>
      <dgm:spPr/>
      <dgm:t>
        <a:bodyPr/>
        <a:lstStyle/>
        <a:p>
          <a:r>
            <a:rPr lang="en-US" dirty="0" smtClean="0"/>
            <a:t>UWI (MONA)</a:t>
          </a:r>
          <a:endParaRPr lang="en-CA" dirty="0"/>
        </a:p>
      </dgm:t>
    </dgm:pt>
    <dgm:pt modelId="{1ECD3207-4D82-4E79-8481-5278E43C5319}" type="parTrans" cxnId="{453D12DA-F8AC-4A04-B7F3-B9933BEE618A}">
      <dgm:prSet/>
      <dgm:spPr/>
      <dgm:t>
        <a:bodyPr/>
        <a:lstStyle/>
        <a:p>
          <a:endParaRPr lang="en-CA"/>
        </a:p>
      </dgm:t>
    </dgm:pt>
    <dgm:pt modelId="{D7C10E9B-3CB1-49D6-9754-77B5A55380A3}" type="sibTrans" cxnId="{453D12DA-F8AC-4A04-B7F3-B9933BEE618A}">
      <dgm:prSet/>
      <dgm:spPr/>
      <dgm:t>
        <a:bodyPr/>
        <a:lstStyle/>
        <a:p>
          <a:endParaRPr lang="en-CA"/>
        </a:p>
      </dgm:t>
    </dgm:pt>
    <dgm:pt modelId="{174ACB7E-B223-4370-982B-119AAC89D9FF}">
      <dgm:prSet phldrT="[Text]"/>
      <dgm:spPr/>
      <dgm:t>
        <a:bodyPr/>
        <a:lstStyle/>
        <a:p>
          <a:r>
            <a:rPr lang="en-US" dirty="0" smtClean="0"/>
            <a:t>Climate studies group</a:t>
          </a:r>
          <a:endParaRPr lang="en-CA" dirty="0"/>
        </a:p>
      </dgm:t>
    </dgm:pt>
    <dgm:pt modelId="{22FEC068-9B15-42FD-810C-74F0C777DBB1}" type="parTrans" cxnId="{14B73091-3124-453F-A381-E5E4F95EBEF5}">
      <dgm:prSet/>
      <dgm:spPr/>
      <dgm:t>
        <a:bodyPr/>
        <a:lstStyle/>
        <a:p>
          <a:endParaRPr lang="en-CA"/>
        </a:p>
      </dgm:t>
    </dgm:pt>
    <dgm:pt modelId="{85787E68-8DD4-48D0-AF09-1F5615C8C7A2}" type="sibTrans" cxnId="{14B73091-3124-453F-A381-E5E4F95EBEF5}">
      <dgm:prSet/>
      <dgm:spPr/>
      <dgm:t>
        <a:bodyPr/>
        <a:lstStyle/>
        <a:p>
          <a:endParaRPr lang="en-CA"/>
        </a:p>
      </dgm:t>
    </dgm:pt>
    <dgm:pt modelId="{D65AA84C-76CB-432F-B891-78A8D3AB69D9}">
      <dgm:prSet phldrT="[Text]"/>
      <dgm:spPr/>
      <dgm:t>
        <a:bodyPr/>
        <a:lstStyle/>
        <a:p>
          <a:r>
            <a:rPr lang="en-US" dirty="0" smtClean="0"/>
            <a:t>Met. Services,</a:t>
          </a:r>
        </a:p>
        <a:p>
          <a:r>
            <a:rPr lang="en-US" dirty="0" smtClean="0"/>
            <a:t>JA</a:t>
          </a:r>
          <a:endParaRPr lang="en-CA" dirty="0"/>
        </a:p>
      </dgm:t>
    </dgm:pt>
    <dgm:pt modelId="{34E8E9A3-7917-49B9-9478-00CE78B5351D}" type="parTrans" cxnId="{5DA59DE9-CED6-439F-A94E-F8093B4778AE}">
      <dgm:prSet/>
      <dgm:spPr/>
      <dgm:t>
        <a:bodyPr/>
        <a:lstStyle/>
        <a:p>
          <a:endParaRPr lang="en-CA"/>
        </a:p>
      </dgm:t>
    </dgm:pt>
    <dgm:pt modelId="{5445EEDF-649C-44FC-A47E-85FE5B899F0E}" type="sibTrans" cxnId="{5DA59DE9-CED6-439F-A94E-F8093B4778AE}">
      <dgm:prSet/>
      <dgm:spPr/>
      <dgm:t>
        <a:bodyPr/>
        <a:lstStyle/>
        <a:p>
          <a:endParaRPr lang="en-CA"/>
        </a:p>
      </dgm:t>
    </dgm:pt>
    <dgm:pt modelId="{A3C578E8-ECAC-412D-A53C-2280FE969D67}" type="pres">
      <dgm:prSet presAssocID="{21B8F719-06A0-49AC-9803-AC6560000201}" presName="Name0" presStyleCnt="0">
        <dgm:presLayoutVars>
          <dgm:chMax val="1"/>
          <dgm:dir/>
          <dgm:animLvl val="ctr"/>
          <dgm:resizeHandles val="exact"/>
        </dgm:presLayoutVars>
      </dgm:prSet>
      <dgm:spPr/>
      <dgm:t>
        <a:bodyPr/>
        <a:lstStyle/>
        <a:p>
          <a:endParaRPr lang="en-CA"/>
        </a:p>
      </dgm:t>
    </dgm:pt>
    <dgm:pt modelId="{DA06F699-4901-4F74-9BD9-1368FF16D157}" type="pres">
      <dgm:prSet presAssocID="{174ACB7E-B223-4370-982B-119AAC89D9FF}" presName="centerShape" presStyleLbl="node0" presStyleIdx="0" presStyleCnt="1"/>
      <dgm:spPr/>
      <dgm:t>
        <a:bodyPr/>
        <a:lstStyle/>
        <a:p>
          <a:endParaRPr lang="en-CA"/>
        </a:p>
      </dgm:t>
    </dgm:pt>
    <dgm:pt modelId="{CCE3A67C-0ED3-4EC2-83DA-2ADEBB882DCB}" type="pres">
      <dgm:prSet presAssocID="{AD45F361-BA15-453E-9734-EA1DB7199409}" presName="node" presStyleLbl="node1" presStyleIdx="0" presStyleCnt="2">
        <dgm:presLayoutVars>
          <dgm:bulletEnabled val="1"/>
        </dgm:presLayoutVars>
      </dgm:prSet>
      <dgm:spPr/>
      <dgm:t>
        <a:bodyPr/>
        <a:lstStyle/>
        <a:p>
          <a:endParaRPr lang="en-CA"/>
        </a:p>
      </dgm:t>
    </dgm:pt>
    <dgm:pt modelId="{97416616-A95B-4D1C-934C-5053AF811477}" type="pres">
      <dgm:prSet presAssocID="{AD45F361-BA15-453E-9734-EA1DB7199409}" presName="dummy" presStyleCnt="0"/>
      <dgm:spPr/>
    </dgm:pt>
    <dgm:pt modelId="{EA794630-8AC4-453B-905A-1870090407F5}" type="pres">
      <dgm:prSet presAssocID="{D7C10E9B-3CB1-49D6-9754-77B5A55380A3}" presName="sibTrans" presStyleLbl="sibTrans2D1" presStyleIdx="0" presStyleCnt="2"/>
      <dgm:spPr/>
      <dgm:t>
        <a:bodyPr/>
        <a:lstStyle/>
        <a:p>
          <a:endParaRPr lang="en-CA"/>
        </a:p>
      </dgm:t>
    </dgm:pt>
    <dgm:pt modelId="{96C69F28-15FE-4C23-8FD9-DFED3F46676D}" type="pres">
      <dgm:prSet presAssocID="{D65AA84C-76CB-432F-B891-78A8D3AB69D9}" presName="node" presStyleLbl="node1" presStyleIdx="1" presStyleCnt="2">
        <dgm:presLayoutVars>
          <dgm:bulletEnabled val="1"/>
        </dgm:presLayoutVars>
      </dgm:prSet>
      <dgm:spPr/>
      <dgm:t>
        <a:bodyPr/>
        <a:lstStyle/>
        <a:p>
          <a:endParaRPr lang="en-CA"/>
        </a:p>
      </dgm:t>
    </dgm:pt>
    <dgm:pt modelId="{B64E68B6-2411-489E-8816-4C67D29B2862}" type="pres">
      <dgm:prSet presAssocID="{D65AA84C-76CB-432F-B891-78A8D3AB69D9}" presName="dummy" presStyleCnt="0"/>
      <dgm:spPr/>
    </dgm:pt>
    <dgm:pt modelId="{BC1E7AAD-729A-49D5-BAC4-E459245F9F34}" type="pres">
      <dgm:prSet presAssocID="{5445EEDF-649C-44FC-A47E-85FE5B899F0E}" presName="sibTrans" presStyleLbl="sibTrans2D1" presStyleIdx="1" presStyleCnt="2"/>
      <dgm:spPr/>
      <dgm:t>
        <a:bodyPr/>
        <a:lstStyle/>
        <a:p>
          <a:endParaRPr lang="en-CA"/>
        </a:p>
      </dgm:t>
    </dgm:pt>
  </dgm:ptLst>
  <dgm:cxnLst>
    <dgm:cxn modelId="{0E34C0FC-8408-4BA9-B556-ED738BB6B079}" type="presOf" srcId="{5445EEDF-649C-44FC-A47E-85FE5B899F0E}" destId="{BC1E7AAD-729A-49D5-BAC4-E459245F9F34}" srcOrd="0" destOrd="0" presId="urn:microsoft.com/office/officeart/2005/8/layout/radial6"/>
    <dgm:cxn modelId="{E36DBF2D-2059-4C30-BC51-4050270D6F21}" type="presOf" srcId="{D7C10E9B-3CB1-49D6-9754-77B5A55380A3}" destId="{EA794630-8AC4-453B-905A-1870090407F5}" srcOrd="0" destOrd="0" presId="urn:microsoft.com/office/officeart/2005/8/layout/radial6"/>
    <dgm:cxn modelId="{364F5F98-E8EA-4258-B9BC-BACDE89B0462}" type="presOf" srcId="{D65AA84C-76CB-432F-B891-78A8D3AB69D9}" destId="{96C69F28-15FE-4C23-8FD9-DFED3F46676D}" srcOrd="0" destOrd="0" presId="urn:microsoft.com/office/officeart/2005/8/layout/radial6"/>
    <dgm:cxn modelId="{14B73091-3124-453F-A381-E5E4F95EBEF5}" srcId="{21B8F719-06A0-49AC-9803-AC6560000201}" destId="{174ACB7E-B223-4370-982B-119AAC89D9FF}" srcOrd="0" destOrd="0" parTransId="{22FEC068-9B15-42FD-810C-74F0C777DBB1}" sibTransId="{85787E68-8DD4-48D0-AF09-1F5615C8C7A2}"/>
    <dgm:cxn modelId="{22388940-84BA-4DE7-9475-4D671B08F050}" type="presOf" srcId="{AD45F361-BA15-453E-9734-EA1DB7199409}" destId="{CCE3A67C-0ED3-4EC2-83DA-2ADEBB882DCB}" srcOrd="0" destOrd="0" presId="urn:microsoft.com/office/officeart/2005/8/layout/radial6"/>
    <dgm:cxn modelId="{5DA59DE9-CED6-439F-A94E-F8093B4778AE}" srcId="{174ACB7E-B223-4370-982B-119AAC89D9FF}" destId="{D65AA84C-76CB-432F-B891-78A8D3AB69D9}" srcOrd="1" destOrd="0" parTransId="{34E8E9A3-7917-49B9-9478-00CE78B5351D}" sibTransId="{5445EEDF-649C-44FC-A47E-85FE5B899F0E}"/>
    <dgm:cxn modelId="{51DF718D-F0AA-49AC-8CA9-2ABE989FA849}" type="presOf" srcId="{21B8F719-06A0-49AC-9803-AC6560000201}" destId="{A3C578E8-ECAC-412D-A53C-2280FE969D67}" srcOrd="0" destOrd="0" presId="urn:microsoft.com/office/officeart/2005/8/layout/radial6"/>
    <dgm:cxn modelId="{453D12DA-F8AC-4A04-B7F3-B9933BEE618A}" srcId="{174ACB7E-B223-4370-982B-119AAC89D9FF}" destId="{AD45F361-BA15-453E-9734-EA1DB7199409}" srcOrd="0" destOrd="0" parTransId="{1ECD3207-4D82-4E79-8481-5278E43C5319}" sibTransId="{D7C10E9B-3CB1-49D6-9754-77B5A55380A3}"/>
    <dgm:cxn modelId="{E3CD311C-77B7-47AC-B5BD-37D304CB5297}" type="presOf" srcId="{174ACB7E-B223-4370-982B-119AAC89D9FF}" destId="{DA06F699-4901-4F74-9BD9-1368FF16D157}" srcOrd="0" destOrd="0" presId="urn:microsoft.com/office/officeart/2005/8/layout/radial6"/>
    <dgm:cxn modelId="{BC02EEB4-D5DF-4B69-9508-4FF29E116080}" type="presParOf" srcId="{A3C578E8-ECAC-412D-A53C-2280FE969D67}" destId="{DA06F699-4901-4F74-9BD9-1368FF16D157}" srcOrd="0" destOrd="0" presId="urn:microsoft.com/office/officeart/2005/8/layout/radial6"/>
    <dgm:cxn modelId="{7455C961-A655-4724-8934-25C8A84D5C1F}" type="presParOf" srcId="{A3C578E8-ECAC-412D-A53C-2280FE969D67}" destId="{CCE3A67C-0ED3-4EC2-83DA-2ADEBB882DCB}" srcOrd="1" destOrd="0" presId="urn:microsoft.com/office/officeart/2005/8/layout/radial6"/>
    <dgm:cxn modelId="{8864C79D-F66C-4AF6-BFB3-B6A9EA9DFFF2}" type="presParOf" srcId="{A3C578E8-ECAC-412D-A53C-2280FE969D67}" destId="{97416616-A95B-4D1C-934C-5053AF811477}" srcOrd="2" destOrd="0" presId="urn:microsoft.com/office/officeart/2005/8/layout/radial6"/>
    <dgm:cxn modelId="{158170F2-3836-4F40-A197-5D6A67E46864}" type="presParOf" srcId="{A3C578E8-ECAC-412D-A53C-2280FE969D67}" destId="{EA794630-8AC4-453B-905A-1870090407F5}" srcOrd="3" destOrd="0" presId="urn:microsoft.com/office/officeart/2005/8/layout/radial6"/>
    <dgm:cxn modelId="{6FB30CC0-A594-4582-B404-7C5E5170745E}" type="presParOf" srcId="{A3C578E8-ECAC-412D-A53C-2280FE969D67}" destId="{96C69F28-15FE-4C23-8FD9-DFED3F46676D}" srcOrd="4" destOrd="0" presId="urn:microsoft.com/office/officeart/2005/8/layout/radial6"/>
    <dgm:cxn modelId="{AC9C3497-833E-4C2D-B0D4-68B8DA2E470B}" type="presParOf" srcId="{A3C578E8-ECAC-412D-A53C-2280FE969D67}" destId="{B64E68B6-2411-489E-8816-4C67D29B2862}" srcOrd="5" destOrd="0" presId="urn:microsoft.com/office/officeart/2005/8/layout/radial6"/>
    <dgm:cxn modelId="{C6A1B966-0466-4551-BB61-DD0396A1AC5E}" type="presParOf" srcId="{A3C578E8-ECAC-412D-A53C-2280FE969D67}" destId="{BC1E7AAD-729A-49D5-BAC4-E459245F9F34}" srcOrd="6" destOrd="0" presId="urn:microsoft.com/office/officeart/2005/8/layout/radial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1B8F719-06A0-49AC-9803-AC6560000201}" type="doc">
      <dgm:prSet loTypeId="urn:microsoft.com/office/officeart/2005/8/layout/radial6" loCatId="relationship" qsTypeId="urn:microsoft.com/office/officeart/2005/8/quickstyle/simple1" qsCatId="simple" csTypeId="urn:microsoft.com/office/officeart/2005/8/colors/accent6_1" csCatId="accent6" phldr="1"/>
      <dgm:spPr/>
      <dgm:t>
        <a:bodyPr/>
        <a:lstStyle/>
        <a:p>
          <a:endParaRPr lang="en-CA"/>
        </a:p>
      </dgm:t>
    </dgm:pt>
    <dgm:pt modelId="{AD45F361-BA15-453E-9734-EA1DB7199409}">
      <dgm:prSet phldrT="[Text]"/>
      <dgm:spPr/>
      <dgm:t>
        <a:bodyPr/>
        <a:lstStyle/>
        <a:p>
          <a:r>
            <a:rPr lang="en-US" dirty="0" smtClean="0"/>
            <a:t>MSJ</a:t>
          </a:r>
          <a:endParaRPr lang="en-CA" dirty="0"/>
        </a:p>
      </dgm:t>
    </dgm:pt>
    <dgm:pt modelId="{1ECD3207-4D82-4E79-8481-5278E43C5319}" type="parTrans" cxnId="{453D12DA-F8AC-4A04-B7F3-B9933BEE618A}">
      <dgm:prSet/>
      <dgm:spPr/>
      <dgm:t>
        <a:bodyPr/>
        <a:lstStyle/>
        <a:p>
          <a:endParaRPr lang="en-CA"/>
        </a:p>
      </dgm:t>
    </dgm:pt>
    <dgm:pt modelId="{D7C10E9B-3CB1-49D6-9754-77B5A55380A3}" type="sibTrans" cxnId="{453D12DA-F8AC-4A04-B7F3-B9933BEE618A}">
      <dgm:prSet/>
      <dgm:spPr/>
      <dgm:t>
        <a:bodyPr/>
        <a:lstStyle/>
        <a:p>
          <a:endParaRPr lang="en-CA"/>
        </a:p>
      </dgm:t>
    </dgm:pt>
    <dgm:pt modelId="{2471BD11-13DB-4CF7-B322-6E30BDAF3DCA}">
      <dgm:prSet phldrT="[Text]"/>
      <dgm:spPr/>
      <dgm:t>
        <a:bodyPr/>
        <a:lstStyle/>
        <a:p>
          <a:r>
            <a:rPr lang="en-US" dirty="0" smtClean="0"/>
            <a:t>RADA</a:t>
          </a:r>
          <a:endParaRPr lang="en-CA" dirty="0"/>
        </a:p>
      </dgm:t>
    </dgm:pt>
    <dgm:pt modelId="{425E8FDA-218F-4F5C-9A68-6B0EFC041F6C}" type="parTrans" cxnId="{0F478A80-40F2-45D8-A05A-F2FF8DDAD781}">
      <dgm:prSet/>
      <dgm:spPr/>
      <dgm:t>
        <a:bodyPr/>
        <a:lstStyle/>
        <a:p>
          <a:endParaRPr lang="en-CA"/>
        </a:p>
      </dgm:t>
    </dgm:pt>
    <dgm:pt modelId="{4D0DB2C5-E297-406B-9540-FCAEC599A54B}" type="sibTrans" cxnId="{0F478A80-40F2-45D8-A05A-F2FF8DDAD781}">
      <dgm:prSet/>
      <dgm:spPr/>
      <dgm:t>
        <a:bodyPr/>
        <a:lstStyle/>
        <a:p>
          <a:endParaRPr lang="en-CA"/>
        </a:p>
      </dgm:t>
    </dgm:pt>
    <dgm:pt modelId="{8B5251DC-DC6F-4009-BCCF-99313EB46D54}">
      <dgm:prSet phldrT="[Text]"/>
      <dgm:spPr/>
      <dgm:t>
        <a:bodyPr/>
        <a:lstStyle/>
        <a:p>
          <a:r>
            <a:rPr lang="en-US" dirty="0" smtClean="0"/>
            <a:t>CARDI</a:t>
          </a:r>
          <a:endParaRPr lang="en-CA" dirty="0"/>
        </a:p>
      </dgm:t>
    </dgm:pt>
    <dgm:pt modelId="{22417ECE-BFE6-42E6-8414-D532BD306E13}" type="parTrans" cxnId="{90DCDC12-B4B2-419E-BC42-7AD83A4D03EC}">
      <dgm:prSet/>
      <dgm:spPr/>
      <dgm:t>
        <a:bodyPr/>
        <a:lstStyle/>
        <a:p>
          <a:endParaRPr lang="en-CA"/>
        </a:p>
      </dgm:t>
    </dgm:pt>
    <dgm:pt modelId="{BDDE587E-826C-47E6-91D7-F0AA2C192935}" type="sibTrans" cxnId="{90DCDC12-B4B2-419E-BC42-7AD83A4D03EC}">
      <dgm:prSet/>
      <dgm:spPr/>
      <dgm:t>
        <a:bodyPr/>
        <a:lstStyle/>
        <a:p>
          <a:endParaRPr lang="en-CA"/>
        </a:p>
      </dgm:t>
    </dgm:pt>
    <dgm:pt modelId="{1424DCEA-417B-4859-BE10-94486DE52BBB}">
      <dgm:prSet phldrT="[Text]"/>
      <dgm:spPr/>
      <dgm:t>
        <a:bodyPr/>
        <a:lstStyle/>
        <a:p>
          <a:r>
            <a:rPr lang="en-US" dirty="0" smtClean="0"/>
            <a:t>MOAF</a:t>
          </a:r>
          <a:endParaRPr lang="en-CA" dirty="0"/>
        </a:p>
      </dgm:t>
    </dgm:pt>
    <dgm:pt modelId="{0E039205-B373-4E4C-AB2D-50C2EB23DC0C}" type="parTrans" cxnId="{ABCB9F66-AAA2-4D9D-A179-68F1C3DD5ACF}">
      <dgm:prSet/>
      <dgm:spPr/>
      <dgm:t>
        <a:bodyPr/>
        <a:lstStyle/>
        <a:p>
          <a:endParaRPr lang="en-CA"/>
        </a:p>
      </dgm:t>
    </dgm:pt>
    <dgm:pt modelId="{7071D286-6314-431F-8379-F11C8871703C}" type="sibTrans" cxnId="{ABCB9F66-AAA2-4D9D-A179-68F1C3DD5ACF}">
      <dgm:prSet/>
      <dgm:spPr/>
      <dgm:t>
        <a:bodyPr/>
        <a:lstStyle/>
        <a:p>
          <a:endParaRPr lang="en-CA"/>
        </a:p>
      </dgm:t>
    </dgm:pt>
    <dgm:pt modelId="{10551A19-A2CA-4351-AD10-660D4D9D46D6}">
      <dgm:prSet phldrT="[Text]"/>
      <dgm:spPr/>
      <dgm:t>
        <a:bodyPr/>
        <a:lstStyle/>
        <a:p>
          <a:r>
            <a:rPr lang="en-US" dirty="0" smtClean="0"/>
            <a:t>USAID</a:t>
          </a:r>
          <a:endParaRPr lang="en-CA" dirty="0"/>
        </a:p>
      </dgm:t>
    </dgm:pt>
    <dgm:pt modelId="{6B360CF1-D1BE-4371-8833-D92BF129F984}" type="parTrans" cxnId="{D17DAE7B-0C88-45E9-BE03-14F1A642A23C}">
      <dgm:prSet/>
      <dgm:spPr/>
      <dgm:t>
        <a:bodyPr/>
        <a:lstStyle/>
        <a:p>
          <a:endParaRPr lang="en-CA"/>
        </a:p>
      </dgm:t>
    </dgm:pt>
    <dgm:pt modelId="{541B0645-F25C-45C5-88FB-A26202194DBA}" type="sibTrans" cxnId="{D17DAE7B-0C88-45E9-BE03-14F1A642A23C}">
      <dgm:prSet/>
      <dgm:spPr/>
      <dgm:t>
        <a:bodyPr/>
        <a:lstStyle/>
        <a:p>
          <a:endParaRPr lang="en-CA"/>
        </a:p>
      </dgm:t>
    </dgm:pt>
    <dgm:pt modelId="{01595979-5058-42CF-A7C0-883E0FE8D92B}">
      <dgm:prSet phldrT="[Text]"/>
      <dgm:spPr/>
      <dgm:t>
        <a:bodyPr/>
        <a:lstStyle/>
        <a:p>
          <a:r>
            <a:rPr lang="en-US" dirty="0" smtClean="0"/>
            <a:t>IRI</a:t>
          </a:r>
          <a:endParaRPr lang="en-CA" dirty="0"/>
        </a:p>
      </dgm:t>
    </dgm:pt>
    <dgm:pt modelId="{E1B65944-63C0-4770-BCF8-EB3FA6EC12AC}" type="parTrans" cxnId="{927AD916-CB68-4BA2-AB62-8C2DD275CB4D}">
      <dgm:prSet/>
      <dgm:spPr/>
      <dgm:t>
        <a:bodyPr/>
        <a:lstStyle/>
        <a:p>
          <a:endParaRPr lang="en-CA"/>
        </a:p>
      </dgm:t>
    </dgm:pt>
    <dgm:pt modelId="{341A7331-1464-4BD7-A49A-3F5F85DAB489}" type="sibTrans" cxnId="{927AD916-CB68-4BA2-AB62-8C2DD275CB4D}">
      <dgm:prSet/>
      <dgm:spPr/>
      <dgm:t>
        <a:bodyPr/>
        <a:lstStyle/>
        <a:p>
          <a:endParaRPr lang="en-CA"/>
        </a:p>
      </dgm:t>
    </dgm:pt>
    <dgm:pt modelId="{174ACB7E-B223-4370-982B-119AAC89D9FF}">
      <dgm:prSet phldrT="[Text]"/>
      <dgm:spPr/>
      <dgm:t>
        <a:bodyPr/>
        <a:lstStyle/>
        <a:p>
          <a:r>
            <a:rPr lang="en-US" dirty="0" smtClean="0"/>
            <a:t>Climate Info Working Group</a:t>
          </a:r>
          <a:endParaRPr lang="en-CA" dirty="0"/>
        </a:p>
      </dgm:t>
    </dgm:pt>
    <dgm:pt modelId="{22FEC068-9B15-42FD-810C-74F0C777DBB1}" type="parTrans" cxnId="{14B73091-3124-453F-A381-E5E4F95EBEF5}">
      <dgm:prSet/>
      <dgm:spPr/>
      <dgm:t>
        <a:bodyPr/>
        <a:lstStyle/>
        <a:p>
          <a:endParaRPr lang="en-CA"/>
        </a:p>
      </dgm:t>
    </dgm:pt>
    <dgm:pt modelId="{85787E68-8DD4-48D0-AF09-1F5615C8C7A2}" type="sibTrans" cxnId="{14B73091-3124-453F-A381-E5E4F95EBEF5}">
      <dgm:prSet/>
      <dgm:spPr/>
      <dgm:t>
        <a:bodyPr/>
        <a:lstStyle/>
        <a:p>
          <a:endParaRPr lang="en-CA"/>
        </a:p>
      </dgm:t>
    </dgm:pt>
    <dgm:pt modelId="{2E81C4E5-9B4A-4880-A3DB-8BA02BB2F0FE}">
      <dgm:prSet phldrT="[Text]"/>
      <dgm:spPr/>
      <dgm:t>
        <a:bodyPr/>
        <a:lstStyle/>
        <a:p>
          <a:r>
            <a:rPr lang="en-US" dirty="0" smtClean="0"/>
            <a:t>UWI</a:t>
          </a:r>
          <a:endParaRPr lang="en-CA" dirty="0"/>
        </a:p>
      </dgm:t>
    </dgm:pt>
    <dgm:pt modelId="{34471277-85EC-4927-9049-05C2592969FB}" type="parTrans" cxnId="{9260DAA0-AAAD-484D-AC8B-F055A82C0BA1}">
      <dgm:prSet/>
      <dgm:spPr/>
      <dgm:t>
        <a:bodyPr/>
        <a:lstStyle/>
        <a:p>
          <a:endParaRPr lang="en-CA"/>
        </a:p>
      </dgm:t>
    </dgm:pt>
    <dgm:pt modelId="{9977A758-66B1-4E24-8250-A14C9F1506F3}" type="sibTrans" cxnId="{9260DAA0-AAAD-484D-AC8B-F055A82C0BA1}">
      <dgm:prSet/>
      <dgm:spPr/>
      <dgm:t>
        <a:bodyPr/>
        <a:lstStyle/>
        <a:p>
          <a:endParaRPr lang="en-CA"/>
        </a:p>
      </dgm:t>
    </dgm:pt>
    <dgm:pt modelId="{A3C578E8-ECAC-412D-A53C-2280FE969D67}" type="pres">
      <dgm:prSet presAssocID="{21B8F719-06A0-49AC-9803-AC6560000201}" presName="Name0" presStyleCnt="0">
        <dgm:presLayoutVars>
          <dgm:chMax val="1"/>
          <dgm:dir/>
          <dgm:animLvl val="ctr"/>
          <dgm:resizeHandles val="exact"/>
        </dgm:presLayoutVars>
      </dgm:prSet>
      <dgm:spPr/>
      <dgm:t>
        <a:bodyPr/>
        <a:lstStyle/>
        <a:p>
          <a:endParaRPr lang="en-CA"/>
        </a:p>
      </dgm:t>
    </dgm:pt>
    <dgm:pt modelId="{DA06F699-4901-4F74-9BD9-1368FF16D157}" type="pres">
      <dgm:prSet presAssocID="{174ACB7E-B223-4370-982B-119AAC89D9FF}" presName="centerShape" presStyleLbl="node0" presStyleIdx="0" presStyleCnt="1"/>
      <dgm:spPr/>
      <dgm:t>
        <a:bodyPr/>
        <a:lstStyle/>
        <a:p>
          <a:endParaRPr lang="en-CA"/>
        </a:p>
      </dgm:t>
    </dgm:pt>
    <dgm:pt modelId="{CCE3A67C-0ED3-4EC2-83DA-2ADEBB882DCB}" type="pres">
      <dgm:prSet presAssocID="{AD45F361-BA15-453E-9734-EA1DB7199409}" presName="node" presStyleLbl="node1" presStyleIdx="0" presStyleCnt="7">
        <dgm:presLayoutVars>
          <dgm:bulletEnabled val="1"/>
        </dgm:presLayoutVars>
      </dgm:prSet>
      <dgm:spPr/>
      <dgm:t>
        <a:bodyPr/>
        <a:lstStyle/>
        <a:p>
          <a:endParaRPr lang="en-CA"/>
        </a:p>
      </dgm:t>
    </dgm:pt>
    <dgm:pt modelId="{97416616-A95B-4D1C-934C-5053AF811477}" type="pres">
      <dgm:prSet presAssocID="{AD45F361-BA15-453E-9734-EA1DB7199409}" presName="dummy" presStyleCnt="0"/>
      <dgm:spPr/>
    </dgm:pt>
    <dgm:pt modelId="{EA794630-8AC4-453B-905A-1870090407F5}" type="pres">
      <dgm:prSet presAssocID="{D7C10E9B-3CB1-49D6-9754-77B5A55380A3}" presName="sibTrans" presStyleLbl="sibTrans2D1" presStyleIdx="0" presStyleCnt="7"/>
      <dgm:spPr/>
      <dgm:t>
        <a:bodyPr/>
        <a:lstStyle/>
        <a:p>
          <a:endParaRPr lang="en-CA"/>
        </a:p>
      </dgm:t>
    </dgm:pt>
    <dgm:pt modelId="{AAF64725-07C9-436C-9341-E61E80BE1B7F}" type="pres">
      <dgm:prSet presAssocID="{2471BD11-13DB-4CF7-B322-6E30BDAF3DCA}" presName="node" presStyleLbl="node1" presStyleIdx="1" presStyleCnt="7">
        <dgm:presLayoutVars>
          <dgm:bulletEnabled val="1"/>
        </dgm:presLayoutVars>
      </dgm:prSet>
      <dgm:spPr/>
      <dgm:t>
        <a:bodyPr/>
        <a:lstStyle/>
        <a:p>
          <a:endParaRPr lang="en-CA"/>
        </a:p>
      </dgm:t>
    </dgm:pt>
    <dgm:pt modelId="{F878132C-9C57-4579-8DA3-4AA98406C69F}" type="pres">
      <dgm:prSet presAssocID="{2471BD11-13DB-4CF7-B322-6E30BDAF3DCA}" presName="dummy" presStyleCnt="0"/>
      <dgm:spPr/>
    </dgm:pt>
    <dgm:pt modelId="{391484AF-6418-4D1E-8027-DA134A1441AB}" type="pres">
      <dgm:prSet presAssocID="{4D0DB2C5-E297-406B-9540-FCAEC599A54B}" presName="sibTrans" presStyleLbl="sibTrans2D1" presStyleIdx="1" presStyleCnt="7"/>
      <dgm:spPr/>
      <dgm:t>
        <a:bodyPr/>
        <a:lstStyle/>
        <a:p>
          <a:endParaRPr lang="en-CA"/>
        </a:p>
      </dgm:t>
    </dgm:pt>
    <dgm:pt modelId="{8AC3A29A-3B95-463B-91EC-AA6AF2142417}" type="pres">
      <dgm:prSet presAssocID="{8B5251DC-DC6F-4009-BCCF-99313EB46D54}" presName="node" presStyleLbl="node1" presStyleIdx="2" presStyleCnt="7">
        <dgm:presLayoutVars>
          <dgm:bulletEnabled val="1"/>
        </dgm:presLayoutVars>
      </dgm:prSet>
      <dgm:spPr/>
      <dgm:t>
        <a:bodyPr/>
        <a:lstStyle/>
        <a:p>
          <a:endParaRPr lang="en-CA"/>
        </a:p>
      </dgm:t>
    </dgm:pt>
    <dgm:pt modelId="{ACF99541-83D0-447B-84A3-F1FEFBB74180}" type="pres">
      <dgm:prSet presAssocID="{8B5251DC-DC6F-4009-BCCF-99313EB46D54}" presName="dummy" presStyleCnt="0"/>
      <dgm:spPr/>
    </dgm:pt>
    <dgm:pt modelId="{AFD5AEAB-611A-4FE4-917B-52CF132224FB}" type="pres">
      <dgm:prSet presAssocID="{BDDE587E-826C-47E6-91D7-F0AA2C192935}" presName="sibTrans" presStyleLbl="sibTrans2D1" presStyleIdx="2" presStyleCnt="7"/>
      <dgm:spPr/>
      <dgm:t>
        <a:bodyPr/>
        <a:lstStyle/>
        <a:p>
          <a:endParaRPr lang="en-CA"/>
        </a:p>
      </dgm:t>
    </dgm:pt>
    <dgm:pt modelId="{01EB44A7-9A31-41FE-BFCC-F6DE0A5991EB}" type="pres">
      <dgm:prSet presAssocID="{1424DCEA-417B-4859-BE10-94486DE52BBB}" presName="node" presStyleLbl="node1" presStyleIdx="3" presStyleCnt="7">
        <dgm:presLayoutVars>
          <dgm:bulletEnabled val="1"/>
        </dgm:presLayoutVars>
      </dgm:prSet>
      <dgm:spPr/>
      <dgm:t>
        <a:bodyPr/>
        <a:lstStyle/>
        <a:p>
          <a:endParaRPr lang="en-CA"/>
        </a:p>
      </dgm:t>
    </dgm:pt>
    <dgm:pt modelId="{72DC7D4A-2CB9-46BA-98F1-D2306D592F04}" type="pres">
      <dgm:prSet presAssocID="{1424DCEA-417B-4859-BE10-94486DE52BBB}" presName="dummy" presStyleCnt="0"/>
      <dgm:spPr/>
    </dgm:pt>
    <dgm:pt modelId="{8E67135E-6FF7-44BD-A98B-A96528062FA1}" type="pres">
      <dgm:prSet presAssocID="{7071D286-6314-431F-8379-F11C8871703C}" presName="sibTrans" presStyleLbl="sibTrans2D1" presStyleIdx="3" presStyleCnt="7"/>
      <dgm:spPr/>
      <dgm:t>
        <a:bodyPr/>
        <a:lstStyle/>
        <a:p>
          <a:endParaRPr lang="en-CA"/>
        </a:p>
      </dgm:t>
    </dgm:pt>
    <dgm:pt modelId="{2E067879-FD7A-41B9-8ED2-A3BCB4B51589}" type="pres">
      <dgm:prSet presAssocID="{10551A19-A2CA-4351-AD10-660D4D9D46D6}" presName="node" presStyleLbl="node1" presStyleIdx="4" presStyleCnt="7">
        <dgm:presLayoutVars>
          <dgm:bulletEnabled val="1"/>
        </dgm:presLayoutVars>
      </dgm:prSet>
      <dgm:spPr/>
      <dgm:t>
        <a:bodyPr/>
        <a:lstStyle/>
        <a:p>
          <a:endParaRPr lang="en-CA"/>
        </a:p>
      </dgm:t>
    </dgm:pt>
    <dgm:pt modelId="{9C8AE2A5-8D87-423C-9505-CB32B49BAAB4}" type="pres">
      <dgm:prSet presAssocID="{10551A19-A2CA-4351-AD10-660D4D9D46D6}" presName="dummy" presStyleCnt="0"/>
      <dgm:spPr/>
    </dgm:pt>
    <dgm:pt modelId="{BC1A8FE5-0564-46C7-A511-7A0537CCA13F}" type="pres">
      <dgm:prSet presAssocID="{541B0645-F25C-45C5-88FB-A26202194DBA}" presName="sibTrans" presStyleLbl="sibTrans2D1" presStyleIdx="4" presStyleCnt="7"/>
      <dgm:spPr/>
      <dgm:t>
        <a:bodyPr/>
        <a:lstStyle/>
        <a:p>
          <a:endParaRPr lang="en-CA"/>
        </a:p>
      </dgm:t>
    </dgm:pt>
    <dgm:pt modelId="{CACF2588-FB00-486F-87D6-382CA402EF32}" type="pres">
      <dgm:prSet presAssocID="{01595979-5058-42CF-A7C0-883E0FE8D92B}" presName="node" presStyleLbl="node1" presStyleIdx="5" presStyleCnt="7">
        <dgm:presLayoutVars>
          <dgm:bulletEnabled val="1"/>
        </dgm:presLayoutVars>
      </dgm:prSet>
      <dgm:spPr/>
      <dgm:t>
        <a:bodyPr/>
        <a:lstStyle/>
        <a:p>
          <a:endParaRPr lang="en-CA"/>
        </a:p>
      </dgm:t>
    </dgm:pt>
    <dgm:pt modelId="{0C618206-E457-41BC-9035-B40B30D53FA3}" type="pres">
      <dgm:prSet presAssocID="{01595979-5058-42CF-A7C0-883E0FE8D92B}" presName="dummy" presStyleCnt="0"/>
      <dgm:spPr/>
    </dgm:pt>
    <dgm:pt modelId="{1BE26D9A-95BB-4DD7-8448-6055E46A824E}" type="pres">
      <dgm:prSet presAssocID="{341A7331-1464-4BD7-A49A-3F5F85DAB489}" presName="sibTrans" presStyleLbl="sibTrans2D1" presStyleIdx="5" presStyleCnt="7"/>
      <dgm:spPr/>
      <dgm:t>
        <a:bodyPr/>
        <a:lstStyle/>
        <a:p>
          <a:endParaRPr lang="en-CA"/>
        </a:p>
      </dgm:t>
    </dgm:pt>
    <dgm:pt modelId="{3A5FC0F6-9E00-460F-8C77-B79567C61532}" type="pres">
      <dgm:prSet presAssocID="{2E81C4E5-9B4A-4880-A3DB-8BA02BB2F0FE}" presName="node" presStyleLbl="node1" presStyleIdx="6" presStyleCnt="7">
        <dgm:presLayoutVars>
          <dgm:bulletEnabled val="1"/>
        </dgm:presLayoutVars>
      </dgm:prSet>
      <dgm:spPr/>
      <dgm:t>
        <a:bodyPr/>
        <a:lstStyle/>
        <a:p>
          <a:endParaRPr lang="en-CA"/>
        </a:p>
      </dgm:t>
    </dgm:pt>
    <dgm:pt modelId="{7138413D-C906-4E2A-8F28-BFC7730CB5D7}" type="pres">
      <dgm:prSet presAssocID="{2E81C4E5-9B4A-4880-A3DB-8BA02BB2F0FE}" presName="dummy" presStyleCnt="0"/>
      <dgm:spPr/>
    </dgm:pt>
    <dgm:pt modelId="{7A01870E-CB66-40DE-B9E5-3BEB9F9901C2}" type="pres">
      <dgm:prSet presAssocID="{9977A758-66B1-4E24-8250-A14C9F1506F3}" presName="sibTrans" presStyleLbl="sibTrans2D1" presStyleIdx="6" presStyleCnt="7"/>
      <dgm:spPr/>
      <dgm:t>
        <a:bodyPr/>
        <a:lstStyle/>
        <a:p>
          <a:endParaRPr lang="en-US"/>
        </a:p>
      </dgm:t>
    </dgm:pt>
  </dgm:ptLst>
  <dgm:cxnLst>
    <dgm:cxn modelId="{ABCB9F66-AAA2-4D9D-A179-68F1C3DD5ACF}" srcId="{174ACB7E-B223-4370-982B-119AAC89D9FF}" destId="{1424DCEA-417B-4859-BE10-94486DE52BBB}" srcOrd="3" destOrd="0" parTransId="{0E039205-B373-4E4C-AB2D-50C2EB23DC0C}" sibTransId="{7071D286-6314-431F-8379-F11C8871703C}"/>
    <dgm:cxn modelId="{37765387-9FDB-46C7-ABFD-745543AC3A80}" type="presOf" srcId="{174ACB7E-B223-4370-982B-119AAC89D9FF}" destId="{DA06F699-4901-4F74-9BD9-1368FF16D157}" srcOrd="0" destOrd="0" presId="urn:microsoft.com/office/officeart/2005/8/layout/radial6"/>
    <dgm:cxn modelId="{AFE97DB7-6ED4-4256-8B76-84983D778FE5}" type="presOf" srcId="{10551A19-A2CA-4351-AD10-660D4D9D46D6}" destId="{2E067879-FD7A-41B9-8ED2-A3BCB4B51589}" srcOrd="0" destOrd="0" presId="urn:microsoft.com/office/officeart/2005/8/layout/radial6"/>
    <dgm:cxn modelId="{A94A5681-BA2F-4451-909F-C7285B408686}" type="presOf" srcId="{1424DCEA-417B-4859-BE10-94486DE52BBB}" destId="{01EB44A7-9A31-41FE-BFCC-F6DE0A5991EB}" srcOrd="0" destOrd="0" presId="urn:microsoft.com/office/officeart/2005/8/layout/radial6"/>
    <dgm:cxn modelId="{D17DAE7B-0C88-45E9-BE03-14F1A642A23C}" srcId="{174ACB7E-B223-4370-982B-119AAC89D9FF}" destId="{10551A19-A2CA-4351-AD10-660D4D9D46D6}" srcOrd="4" destOrd="0" parTransId="{6B360CF1-D1BE-4371-8833-D92BF129F984}" sibTransId="{541B0645-F25C-45C5-88FB-A26202194DBA}"/>
    <dgm:cxn modelId="{AF4E4ADA-5F1D-494E-BC44-BDFB51B6F3E3}" type="presOf" srcId="{8B5251DC-DC6F-4009-BCCF-99313EB46D54}" destId="{8AC3A29A-3B95-463B-91EC-AA6AF2142417}" srcOrd="0" destOrd="0" presId="urn:microsoft.com/office/officeart/2005/8/layout/radial6"/>
    <dgm:cxn modelId="{6D7EA468-5136-4C8F-ACC6-B213FFC491BE}" type="presOf" srcId="{2E81C4E5-9B4A-4880-A3DB-8BA02BB2F0FE}" destId="{3A5FC0F6-9E00-460F-8C77-B79567C61532}" srcOrd="0" destOrd="0" presId="urn:microsoft.com/office/officeart/2005/8/layout/radial6"/>
    <dgm:cxn modelId="{927AD916-CB68-4BA2-AB62-8C2DD275CB4D}" srcId="{174ACB7E-B223-4370-982B-119AAC89D9FF}" destId="{01595979-5058-42CF-A7C0-883E0FE8D92B}" srcOrd="5" destOrd="0" parTransId="{E1B65944-63C0-4770-BCF8-EB3FA6EC12AC}" sibTransId="{341A7331-1464-4BD7-A49A-3F5F85DAB489}"/>
    <dgm:cxn modelId="{14B73091-3124-453F-A381-E5E4F95EBEF5}" srcId="{21B8F719-06A0-49AC-9803-AC6560000201}" destId="{174ACB7E-B223-4370-982B-119AAC89D9FF}" srcOrd="0" destOrd="0" parTransId="{22FEC068-9B15-42FD-810C-74F0C777DBB1}" sibTransId="{85787E68-8DD4-48D0-AF09-1F5615C8C7A2}"/>
    <dgm:cxn modelId="{2803EF36-1168-42BA-B100-4B757919F535}" type="presOf" srcId="{D7C10E9B-3CB1-49D6-9754-77B5A55380A3}" destId="{EA794630-8AC4-453B-905A-1870090407F5}" srcOrd="0" destOrd="0" presId="urn:microsoft.com/office/officeart/2005/8/layout/radial6"/>
    <dgm:cxn modelId="{D24ACB7D-1455-49C7-B45B-0656598B0CBA}" type="presOf" srcId="{AD45F361-BA15-453E-9734-EA1DB7199409}" destId="{CCE3A67C-0ED3-4EC2-83DA-2ADEBB882DCB}" srcOrd="0" destOrd="0" presId="urn:microsoft.com/office/officeart/2005/8/layout/radial6"/>
    <dgm:cxn modelId="{B2E74493-F998-463C-B99E-CDB8BDF28CC1}" type="presOf" srcId="{21B8F719-06A0-49AC-9803-AC6560000201}" destId="{A3C578E8-ECAC-412D-A53C-2280FE969D67}" srcOrd="0" destOrd="0" presId="urn:microsoft.com/office/officeart/2005/8/layout/radial6"/>
    <dgm:cxn modelId="{90DCDC12-B4B2-419E-BC42-7AD83A4D03EC}" srcId="{174ACB7E-B223-4370-982B-119AAC89D9FF}" destId="{8B5251DC-DC6F-4009-BCCF-99313EB46D54}" srcOrd="2" destOrd="0" parTransId="{22417ECE-BFE6-42E6-8414-D532BD306E13}" sibTransId="{BDDE587E-826C-47E6-91D7-F0AA2C192935}"/>
    <dgm:cxn modelId="{423A7367-498E-40FE-AFE2-3C5A17E3B10E}" type="presOf" srcId="{BDDE587E-826C-47E6-91D7-F0AA2C192935}" destId="{AFD5AEAB-611A-4FE4-917B-52CF132224FB}" srcOrd="0" destOrd="0" presId="urn:microsoft.com/office/officeart/2005/8/layout/radial6"/>
    <dgm:cxn modelId="{5E5ABE81-84F7-4109-B41F-092E8421B946}" type="presOf" srcId="{9977A758-66B1-4E24-8250-A14C9F1506F3}" destId="{7A01870E-CB66-40DE-B9E5-3BEB9F9901C2}" srcOrd="0" destOrd="0" presId="urn:microsoft.com/office/officeart/2005/8/layout/radial6"/>
    <dgm:cxn modelId="{322214DE-5AFE-4B1C-9640-C5E32FD27DBF}" type="presOf" srcId="{4D0DB2C5-E297-406B-9540-FCAEC599A54B}" destId="{391484AF-6418-4D1E-8027-DA134A1441AB}" srcOrd="0" destOrd="0" presId="urn:microsoft.com/office/officeart/2005/8/layout/radial6"/>
    <dgm:cxn modelId="{AB7BD2B4-80C3-4C87-AE39-A86C7010EDD3}" type="presOf" srcId="{541B0645-F25C-45C5-88FB-A26202194DBA}" destId="{BC1A8FE5-0564-46C7-A511-7A0537CCA13F}" srcOrd="0" destOrd="0" presId="urn:microsoft.com/office/officeart/2005/8/layout/radial6"/>
    <dgm:cxn modelId="{9260DAA0-AAAD-484D-AC8B-F055A82C0BA1}" srcId="{174ACB7E-B223-4370-982B-119AAC89D9FF}" destId="{2E81C4E5-9B4A-4880-A3DB-8BA02BB2F0FE}" srcOrd="6" destOrd="0" parTransId="{34471277-85EC-4927-9049-05C2592969FB}" sibTransId="{9977A758-66B1-4E24-8250-A14C9F1506F3}"/>
    <dgm:cxn modelId="{31B91B1E-862E-4C0F-86D4-E6E1D3EFEAD9}" type="presOf" srcId="{2471BD11-13DB-4CF7-B322-6E30BDAF3DCA}" destId="{AAF64725-07C9-436C-9341-E61E80BE1B7F}" srcOrd="0" destOrd="0" presId="urn:microsoft.com/office/officeart/2005/8/layout/radial6"/>
    <dgm:cxn modelId="{0F478A80-40F2-45D8-A05A-F2FF8DDAD781}" srcId="{174ACB7E-B223-4370-982B-119AAC89D9FF}" destId="{2471BD11-13DB-4CF7-B322-6E30BDAF3DCA}" srcOrd="1" destOrd="0" parTransId="{425E8FDA-218F-4F5C-9A68-6B0EFC041F6C}" sibTransId="{4D0DB2C5-E297-406B-9540-FCAEC599A54B}"/>
    <dgm:cxn modelId="{51E848DE-F88C-4589-B181-1D4DEE7F9C3A}" type="presOf" srcId="{01595979-5058-42CF-A7C0-883E0FE8D92B}" destId="{CACF2588-FB00-486F-87D6-382CA402EF32}" srcOrd="0" destOrd="0" presId="urn:microsoft.com/office/officeart/2005/8/layout/radial6"/>
    <dgm:cxn modelId="{84F7AD34-629B-4739-B519-771733E05D95}" type="presOf" srcId="{341A7331-1464-4BD7-A49A-3F5F85DAB489}" destId="{1BE26D9A-95BB-4DD7-8448-6055E46A824E}" srcOrd="0" destOrd="0" presId="urn:microsoft.com/office/officeart/2005/8/layout/radial6"/>
    <dgm:cxn modelId="{185A35A7-A61C-4012-A58D-68B7DD095DD8}" type="presOf" srcId="{7071D286-6314-431F-8379-F11C8871703C}" destId="{8E67135E-6FF7-44BD-A98B-A96528062FA1}" srcOrd="0" destOrd="0" presId="urn:microsoft.com/office/officeart/2005/8/layout/radial6"/>
    <dgm:cxn modelId="{453D12DA-F8AC-4A04-B7F3-B9933BEE618A}" srcId="{174ACB7E-B223-4370-982B-119AAC89D9FF}" destId="{AD45F361-BA15-453E-9734-EA1DB7199409}" srcOrd="0" destOrd="0" parTransId="{1ECD3207-4D82-4E79-8481-5278E43C5319}" sibTransId="{D7C10E9B-3CB1-49D6-9754-77B5A55380A3}"/>
    <dgm:cxn modelId="{53F14D88-1BEE-4DB8-9B10-54AC3E00F065}" type="presParOf" srcId="{A3C578E8-ECAC-412D-A53C-2280FE969D67}" destId="{DA06F699-4901-4F74-9BD9-1368FF16D157}" srcOrd="0" destOrd="0" presId="urn:microsoft.com/office/officeart/2005/8/layout/radial6"/>
    <dgm:cxn modelId="{CC40F9C3-DCEC-43B5-B1DA-842FC034FF2E}" type="presParOf" srcId="{A3C578E8-ECAC-412D-A53C-2280FE969D67}" destId="{CCE3A67C-0ED3-4EC2-83DA-2ADEBB882DCB}" srcOrd="1" destOrd="0" presId="urn:microsoft.com/office/officeart/2005/8/layout/radial6"/>
    <dgm:cxn modelId="{0466ED44-DD3A-4717-9990-D569E1CF043B}" type="presParOf" srcId="{A3C578E8-ECAC-412D-A53C-2280FE969D67}" destId="{97416616-A95B-4D1C-934C-5053AF811477}" srcOrd="2" destOrd="0" presId="urn:microsoft.com/office/officeart/2005/8/layout/radial6"/>
    <dgm:cxn modelId="{1E61427B-B1F2-44A9-B863-C354418745B8}" type="presParOf" srcId="{A3C578E8-ECAC-412D-A53C-2280FE969D67}" destId="{EA794630-8AC4-453B-905A-1870090407F5}" srcOrd="3" destOrd="0" presId="urn:microsoft.com/office/officeart/2005/8/layout/radial6"/>
    <dgm:cxn modelId="{D3E98FE9-3B80-4624-A624-27E04E658316}" type="presParOf" srcId="{A3C578E8-ECAC-412D-A53C-2280FE969D67}" destId="{AAF64725-07C9-436C-9341-E61E80BE1B7F}" srcOrd="4" destOrd="0" presId="urn:microsoft.com/office/officeart/2005/8/layout/radial6"/>
    <dgm:cxn modelId="{A48980AD-1C92-4658-96F5-AD66D4DD2094}" type="presParOf" srcId="{A3C578E8-ECAC-412D-A53C-2280FE969D67}" destId="{F878132C-9C57-4579-8DA3-4AA98406C69F}" srcOrd="5" destOrd="0" presId="urn:microsoft.com/office/officeart/2005/8/layout/radial6"/>
    <dgm:cxn modelId="{135BAD5C-3702-4E68-9AA6-05882F966BD0}" type="presParOf" srcId="{A3C578E8-ECAC-412D-A53C-2280FE969D67}" destId="{391484AF-6418-4D1E-8027-DA134A1441AB}" srcOrd="6" destOrd="0" presId="urn:microsoft.com/office/officeart/2005/8/layout/radial6"/>
    <dgm:cxn modelId="{A3F6AE3D-1EEB-4C65-BD85-643435F97E0A}" type="presParOf" srcId="{A3C578E8-ECAC-412D-A53C-2280FE969D67}" destId="{8AC3A29A-3B95-463B-91EC-AA6AF2142417}" srcOrd="7" destOrd="0" presId="urn:microsoft.com/office/officeart/2005/8/layout/radial6"/>
    <dgm:cxn modelId="{C2DCBD7F-F76C-49B6-BD60-655218AE02D8}" type="presParOf" srcId="{A3C578E8-ECAC-412D-A53C-2280FE969D67}" destId="{ACF99541-83D0-447B-84A3-F1FEFBB74180}" srcOrd="8" destOrd="0" presId="urn:microsoft.com/office/officeart/2005/8/layout/radial6"/>
    <dgm:cxn modelId="{A328CA35-D628-41AE-933F-4060A85B7555}" type="presParOf" srcId="{A3C578E8-ECAC-412D-A53C-2280FE969D67}" destId="{AFD5AEAB-611A-4FE4-917B-52CF132224FB}" srcOrd="9" destOrd="0" presId="urn:microsoft.com/office/officeart/2005/8/layout/radial6"/>
    <dgm:cxn modelId="{37308568-557D-4D70-82DC-B4E93CF88F3B}" type="presParOf" srcId="{A3C578E8-ECAC-412D-A53C-2280FE969D67}" destId="{01EB44A7-9A31-41FE-BFCC-F6DE0A5991EB}" srcOrd="10" destOrd="0" presId="urn:microsoft.com/office/officeart/2005/8/layout/radial6"/>
    <dgm:cxn modelId="{D2FBE2DB-EACA-49A8-8665-C1230EE0D915}" type="presParOf" srcId="{A3C578E8-ECAC-412D-A53C-2280FE969D67}" destId="{72DC7D4A-2CB9-46BA-98F1-D2306D592F04}" srcOrd="11" destOrd="0" presId="urn:microsoft.com/office/officeart/2005/8/layout/radial6"/>
    <dgm:cxn modelId="{D843101C-0DFD-4AB5-88FA-FCE5A2CB61BE}" type="presParOf" srcId="{A3C578E8-ECAC-412D-A53C-2280FE969D67}" destId="{8E67135E-6FF7-44BD-A98B-A96528062FA1}" srcOrd="12" destOrd="0" presId="urn:microsoft.com/office/officeart/2005/8/layout/radial6"/>
    <dgm:cxn modelId="{63694241-3399-485D-9F68-297A439CA607}" type="presParOf" srcId="{A3C578E8-ECAC-412D-A53C-2280FE969D67}" destId="{2E067879-FD7A-41B9-8ED2-A3BCB4B51589}" srcOrd="13" destOrd="0" presId="urn:microsoft.com/office/officeart/2005/8/layout/radial6"/>
    <dgm:cxn modelId="{DC7B2BF2-2433-4664-8DE8-AD0E6A245938}" type="presParOf" srcId="{A3C578E8-ECAC-412D-A53C-2280FE969D67}" destId="{9C8AE2A5-8D87-423C-9505-CB32B49BAAB4}" srcOrd="14" destOrd="0" presId="urn:microsoft.com/office/officeart/2005/8/layout/radial6"/>
    <dgm:cxn modelId="{177B8163-6FF1-454E-8C98-D9EC1EB1869F}" type="presParOf" srcId="{A3C578E8-ECAC-412D-A53C-2280FE969D67}" destId="{BC1A8FE5-0564-46C7-A511-7A0537CCA13F}" srcOrd="15" destOrd="0" presId="urn:microsoft.com/office/officeart/2005/8/layout/radial6"/>
    <dgm:cxn modelId="{91F5D56A-89DF-4C1A-B9AB-034B2AC7EFDF}" type="presParOf" srcId="{A3C578E8-ECAC-412D-A53C-2280FE969D67}" destId="{CACF2588-FB00-486F-87D6-382CA402EF32}" srcOrd="16" destOrd="0" presId="urn:microsoft.com/office/officeart/2005/8/layout/radial6"/>
    <dgm:cxn modelId="{02F2E2E5-7B88-46FD-8035-862A730E812C}" type="presParOf" srcId="{A3C578E8-ECAC-412D-A53C-2280FE969D67}" destId="{0C618206-E457-41BC-9035-B40B30D53FA3}" srcOrd="17" destOrd="0" presId="urn:microsoft.com/office/officeart/2005/8/layout/radial6"/>
    <dgm:cxn modelId="{3EF17EF6-9873-4900-8691-22F0D2A77C89}" type="presParOf" srcId="{A3C578E8-ECAC-412D-A53C-2280FE969D67}" destId="{1BE26D9A-95BB-4DD7-8448-6055E46A824E}" srcOrd="18" destOrd="0" presId="urn:microsoft.com/office/officeart/2005/8/layout/radial6"/>
    <dgm:cxn modelId="{CD7EA068-E798-4055-9CC5-D5966B527C5D}" type="presParOf" srcId="{A3C578E8-ECAC-412D-A53C-2280FE969D67}" destId="{3A5FC0F6-9E00-460F-8C77-B79567C61532}" srcOrd="19" destOrd="0" presId="urn:microsoft.com/office/officeart/2005/8/layout/radial6"/>
    <dgm:cxn modelId="{3E1E3CC3-E76B-4AE2-A3A3-CADD1EA6F016}" type="presParOf" srcId="{A3C578E8-ECAC-412D-A53C-2280FE969D67}" destId="{7138413D-C906-4E2A-8F28-BFC7730CB5D7}" srcOrd="20" destOrd="0" presId="urn:microsoft.com/office/officeart/2005/8/layout/radial6"/>
    <dgm:cxn modelId="{37BB64F7-4A37-45F3-A7B9-FA37043FDC0E}" type="presParOf" srcId="{A3C578E8-ECAC-412D-A53C-2280FE969D67}" destId="{7A01870E-CB66-40DE-B9E5-3BEB9F9901C2}" srcOrd="21" destOrd="0" presId="urn:microsoft.com/office/officeart/2005/8/layout/radial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1E7AAD-729A-49D5-BAC4-E459245F9F34}">
      <dsp:nvSpPr>
        <dsp:cNvPr id="0" name=""/>
        <dsp:cNvSpPr/>
      </dsp:nvSpPr>
      <dsp:spPr>
        <a:xfrm>
          <a:off x="2112406" y="667428"/>
          <a:ext cx="4445054" cy="4445054"/>
        </a:xfrm>
        <a:prstGeom prst="blockArc">
          <a:avLst>
            <a:gd name="adj1" fmla="val 5400000"/>
            <a:gd name="adj2" fmla="val 16200000"/>
            <a:gd name="adj3" fmla="val 4642"/>
          </a:avLst>
        </a:prstGeom>
        <a:solidFill>
          <a:schemeClr val="accent6">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A794630-8AC4-453B-905A-1870090407F5}">
      <dsp:nvSpPr>
        <dsp:cNvPr id="0" name=""/>
        <dsp:cNvSpPr/>
      </dsp:nvSpPr>
      <dsp:spPr>
        <a:xfrm>
          <a:off x="2112406" y="667428"/>
          <a:ext cx="4445054" cy="4445054"/>
        </a:xfrm>
        <a:prstGeom prst="blockArc">
          <a:avLst>
            <a:gd name="adj1" fmla="val 16200000"/>
            <a:gd name="adj2" fmla="val 5400000"/>
            <a:gd name="adj3" fmla="val 4642"/>
          </a:avLst>
        </a:prstGeom>
        <a:solidFill>
          <a:schemeClr val="accent6">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A06F699-4901-4F74-9BD9-1368FF16D157}">
      <dsp:nvSpPr>
        <dsp:cNvPr id="0" name=""/>
        <dsp:cNvSpPr/>
      </dsp:nvSpPr>
      <dsp:spPr>
        <a:xfrm>
          <a:off x="3311525" y="1866547"/>
          <a:ext cx="2046816" cy="2046816"/>
        </a:xfrm>
        <a:prstGeom prst="ellipse">
          <a:avLst/>
        </a:prstGeom>
        <a:solidFill>
          <a:schemeClr val="lt1">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smtClean="0"/>
            <a:t>Climate studies group</a:t>
          </a:r>
          <a:endParaRPr lang="en-CA" sz="3200" kern="1200" dirty="0"/>
        </a:p>
      </dsp:txBody>
      <dsp:txXfrm>
        <a:off x="3611274" y="2166296"/>
        <a:ext cx="1447318" cy="1447318"/>
      </dsp:txXfrm>
    </dsp:sp>
    <dsp:sp modelId="{CCE3A67C-0ED3-4EC2-83DA-2ADEBB882DCB}">
      <dsp:nvSpPr>
        <dsp:cNvPr id="0" name=""/>
        <dsp:cNvSpPr/>
      </dsp:nvSpPr>
      <dsp:spPr>
        <a:xfrm>
          <a:off x="3618547" y="2622"/>
          <a:ext cx="1432771" cy="1432771"/>
        </a:xfrm>
        <a:prstGeom prst="ellipse">
          <a:avLst/>
        </a:prstGeom>
        <a:solidFill>
          <a:schemeClr val="lt1">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UWI (MONA)</a:t>
          </a:r>
          <a:endParaRPr lang="en-CA" sz="2000" kern="1200" dirty="0"/>
        </a:p>
      </dsp:txBody>
      <dsp:txXfrm>
        <a:off x="3828371" y="212446"/>
        <a:ext cx="1013123" cy="1013123"/>
      </dsp:txXfrm>
    </dsp:sp>
    <dsp:sp modelId="{96C69F28-15FE-4C23-8FD9-DFED3F46676D}">
      <dsp:nvSpPr>
        <dsp:cNvPr id="0" name=""/>
        <dsp:cNvSpPr/>
      </dsp:nvSpPr>
      <dsp:spPr>
        <a:xfrm>
          <a:off x="3618547" y="4344517"/>
          <a:ext cx="1432771" cy="1432771"/>
        </a:xfrm>
        <a:prstGeom prst="ellipse">
          <a:avLst/>
        </a:prstGeom>
        <a:solidFill>
          <a:schemeClr val="lt1">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Met. Services,</a:t>
          </a:r>
        </a:p>
        <a:p>
          <a:pPr lvl="0" algn="ctr" defTabSz="889000">
            <a:lnSpc>
              <a:spcPct val="90000"/>
            </a:lnSpc>
            <a:spcBef>
              <a:spcPct val="0"/>
            </a:spcBef>
            <a:spcAft>
              <a:spcPct val="35000"/>
            </a:spcAft>
          </a:pPr>
          <a:r>
            <a:rPr lang="en-US" sz="2000" kern="1200" dirty="0" smtClean="0"/>
            <a:t>JA</a:t>
          </a:r>
          <a:endParaRPr lang="en-CA" sz="2000" kern="1200" dirty="0"/>
        </a:p>
      </dsp:txBody>
      <dsp:txXfrm>
        <a:off x="3828371" y="4554341"/>
        <a:ext cx="1013123" cy="101312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01870E-CB66-40DE-B9E5-3BEB9F9901C2}">
      <dsp:nvSpPr>
        <dsp:cNvPr id="0" name=""/>
        <dsp:cNvSpPr/>
      </dsp:nvSpPr>
      <dsp:spPr>
        <a:xfrm>
          <a:off x="1935573" y="607079"/>
          <a:ext cx="4798719" cy="4798719"/>
        </a:xfrm>
        <a:prstGeom prst="blockArc">
          <a:avLst>
            <a:gd name="adj1" fmla="val 13114286"/>
            <a:gd name="adj2" fmla="val 16200000"/>
            <a:gd name="adj3" fmla="val 3908"/>
          </a:avLst>
        </a:prstGeom>
        <a:solidFill>
          <a:schemeClr val="accent6">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BE26D9A-95BB-4DD7-8448-6055E46A824E}">
      <dsp:nvSpPr>
        <dsp:cNvPr id="0" name=""/>
        <dsp:cNvSpPr/>
      </dsp:nvSpPr>
      <dsp:spPr>
        <a:xfrm>
          <a:off x="1935573" y="607079"/>
          <a:ext cx="4798719" cy="4798719"/>
        </a:xfrm>
        <a:prstGeom prst="blockArc">
          <a:avLst>
            <a:gd name="adj1" fmla="val 10028571"/>
            <a:gd name="adj2" fmla="val 13114286"/>
            <a:gd name="adj3" fmla="val 3908"/>
          </a:avLst>
        </a:prstGeom>
        <a:solidFill>
          <a:schemeClr val="accent6">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C1A8FE5-0564-46C7-A511-7A0537CCA13F}">
      <dsp:nvSpPr>
        <dsp:cNvPr id="0" name=""/>
        <dsp:cNvSpPr/>
      </dsp:nvSpPr>
      <dsp:spPr>
        <a:xfrm>
          <a:off x="1935573" y="607079"/>
          <a:ext cx="4798719" cy="4798719"/>
        </a:xfrm>
        <a:prstGeom prst="blockArc">
          <a:avLst>
            <a:gd name="adj1" fmla="val 6942857"/>
            <a:gd name="adj2" fmla="val 10028571"/>
            <a:gd name="adj3" fmla="val 3908"/>
          </a:avLst>
        </a:prstGeom>
        <a:solidFill>
          <a:schemeClr val="accent6">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E67135E-6FF7-44BD-A98B-A96528062FA1}">
      <dsp:nvSpPr>
        <dsp:cNvPr id="0" name=""/>
        <dsp:cNvSpPr/>
      </dsp:nvSpPr>
      <dsp:spPr>
        <a:xfrm>
          <a:off x="1935573" y="607079"/>
          <a:ext cx="4798719" cy="4798719"/>
        </a:xfrm>
        <a:prstGeom prst="blockArc">
          <a:avLst>
            <a:gd name="adj1" fmla="val 3857143"/>
            <a:gd name="adj2" fmla="val 6942857"/>
            <a:gd name="adj3" fmla="val 3908"/>
          </a:avLst>
        </a:prstGeom>
        <a:solidFill>
          <a:schemeClr val="accent6">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FD5AEAB-611A-4FE4-917B-52CF132224FB}">
      <dsp:nvSpPr>
        <dsp:cNvPr id="0" name=""/>
        <dsp:cNvSpPr/>
      </dsp:nvSpPr>
      <dsp:spPr>
        <a:xfrm>
          <a:off x="1935573" y="607079"/>
          <a:ext cx="4798719" cy="4798719"/>
        </a:xfrm>
        <a:prstGeom prst="blockArc">
          <a:avLst>
            <a:gd name="adj1" fmla="val 771429"/>
            <a:gd name="adj2" fmla="val 3857143"/>
            <a:gd name="adj3" fmla="val 3908"/>
          </a:avLst>
        </a:prstGeom>
        <a:solidFill>
          <a:schemeClr val="accent6">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91484AF-6418-4D1E-8027-DA134A1441AB}">
      <dsp:nvSpPr>
        <dsp:cNvPr id="0" name=""/>
        <dsp:cNvSpPr/>
      </dsp:nvSpPr>
      <dsp:spPr>
        <a:xfrm>
          <a:off x="1935573" y="607079"/>
          <a:ext cx="4798719" cy="4798719"/>
        </a:xfrm>
        <a:prstGeom prst="blockArc">
          <a:avLst>
            <a:gd name="adj1" fmla="val 19285714"/>
            <a:gd name="adj2" fmla="val 771429"/>
            <a:gd name="adj3" fmla="val 3908"/>
          </a:avLst>
        </a:prstGeom>
        <a:solidFill>
          <a:schemeClr val="accent6">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A794630-8AC4-453B-905A-1870090407F5}">
      <dsp:nvSpPr>
        <dsp:cNvPr id="0" name=""/>
        <dsp:cNvSpPr/>
      </dsp:nvSpPr>
      <dsp:spPr>
        <a:xfrm>
          <a:off x="1935573" y="607079"/>
          <a:ext cx="4798719" cy="4798719"/>
        </a:xfrm>
        <a:prstGeom prst="blockArc">
          <a:avLst>
            <a:gd name="adj1" fmla="val 16200000"/>
            <a:gd name="adj2" fmla="val 19285714"/>
            <a:gd name="adj3" fmla="val 3908"/>
          </a:avLst>
        </a:prstGeom>
        <a:solidFill>
          <a:schemeClr val="accent6">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A06F699-4901-4F74-9BD9-1368FF16D157}">
      <dsp:nvSpPr>
        <dsp:cNvPr id="0" name=""/>
        <dsp:cNvSpPr/>
      </dsp:nvSpPr>
      <dsp:spPr>
        <a:xfrm>
          <a:off x="3404658" y="2076164"/>
          <a:ext cx="1860550" cy="1860550"/>
        </a:xfrm>
        <a:prstGeom prst="ellipse">
          <a:avLst/>
        </a:prstGeom>
        <a:solidFill>
          <a:schemeClr val="lt1">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n-US" sz="2200" kern="1200" dirty="0" smtClean="0"/>
            <a:t>Climate Info Working Group</a:t>
          </a:r>
          <a:endParaRPr lang="en-CA" sz="2200" kern="1200" dirty="0"/>
        </a:p>
      </dsp:txBody>
      <dsp:txXfrm>
        <a:off x="3677129" y="2348635"/>
        <a:ext cx="1315608" cy="1315608"/>
      </dsp:txXfrm>
    </dsp:sp>
    <dsp:sp modelId="{CCE3A67C-0ED3-4EC2-83DA-2ADEBB882DCB}">
      <dsp:nvSpPr>
        <dsp:cNvPr id="0" name=""/>
        <dsp:cNvSpPr/>
      </dsp:nvSpPr>
      <dsp:spPr>
        <a:xfrm>
          <a:off x="3683740" y="2773"/>
          <a:ext cx="1302385" cy="1302385"/>
        </a:xfrm>
        <a:prstGeom prst="ellipse">
          <a:avLst/>
        </a:prstGeom>
        <a:solidFill>
          <a:schemeClr val="lt1">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MSJ</a:t>
          </a:r>
          <a:endParaRPr lang="en-CA" sz="2100" kern="1200" dirty="0"/>
        </a:p>
      </dsp:txBody>
      <dsp:txXfrm>
        <a:off x="3874470" y="193503"/>
        <a:ext cx="920925" cy="920925"/>
      </dsp:txXfrm>
    </dsp:sp>
    <dsp:sp modelId="{AAF64725-07C9-436C-9341-E61E80BE1B7F}">
      <dsp:nvSpPr>
        <dsp:cNvPr id="0" name=""/>
        <dsp:cNvSpPr/>
      </dsp:nvSpPr>
      <dsp:spPr>
        <a:xfrm>
          <a:off x="5522979" y="888503"/>
          <a:ext cx="1302385" cy="1302385"/>
        </a:xfrm>
        <a:prstGeom prst="ellipse">
          <a:avLst/>
        </a:prstGeom>
        <a:solidFill>
          <a:schemeClr val="lt1">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RADA</a:t>
          </a:r>
          <a:endParaRPr lang="en-CA" sz="2100" kern="1200" dirty="0"/>
        </a:p>
      </dsp:txBody>
      <dsp:txXfrm>
        <a:off x="5713709" y="1079233"/>
        <a:ext cx="920925" cy="920925"/>
      </dsp:txXfrm>
    </dsp:sp>
    <dsp:sp modelId="{8AC3A29A-3B95-463B-91EC-AA6AF2142417}">
      <dsp:nvSpPr>
        <dsp:cNvPr id="0" name=""/>
        <dsp:cNvSpPr/>
      </dsp:nvSpPr>
      <dsp:spPr>
        <a:xfrm>
          <a:off x="5977233" y="2878721"/>
          <a:ext cx="1302385" cy="1302385"/>
        </a:xfrm>
        <a:prstGeom prst="ellipse">
          <a:avLst/>
        </a:prstGeom>
        <a:solidFill>
          <a:schemeClr val="lt1">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CARDI</a:t>
          </a:r>
          <a:endParaRPr lang="en-CA" sz="2100" kern="1200" dirty="0"/>
        </a:p>
      </dsp:txBody>
      <dsp:txXfrm>
        <a:off x="6167963" y="3069451"/>
        <a:ext cx="920925" cy="920925"/>
      </dsp:txXfrm>
    </dsp:sp>
    <dsp:sp modelId="{01EB44A7-9A31-41FE-BFCC-F6DE0A5991EB}">
      <dsp:nvSpPr>
        <dsp:cNvPr id="0" name=""/>
        <dsp:cNvSpPr/>
      </dsp:nvSpPr>
      <dsp:spPr>
        <a:xfrm>
          <a:off x="4704441" y="4474752"/>
          <a:ext cx="1302385" cy="1302385"/>
        </a:xfrm>
        <a:prstGeom prst="ellipse">
          <a:avLst/>
        </a:prstGeom>
        <a:solidFill>
          <a:schemeClr val="lt1">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MOAF</a:t>
          </a:r>
          <a:endParaRPr lang="en-CA" sz="2100" kern="1200" dirty="0"/>
        </a:p>
      </dsp:txBody>
      <dsp:txXfrm>
        <a:off x="4895171" y="4665482"/>
        <a:ext cx="920925" cy="920925"/>
      </dsp:txXfrm>
    </dsp:sp>
    <dsp:sp modelId="{2E067879-FD7A-41B9-8ED2-A3BCB4B51589}">
      <dsp:nvSpPr>
        <dsp:cNvPr id="0" name=""/>
        <dsp:cNvSpPr/>
      </dsp:nvSpPr>
      <dsp:spPr>
        <a:xfrm>
          <a:off x="2663040" y="4474752"/>
          <a:ext cx="1302385" cy="1302385"/>
        </a:xfrm>
        <a:prstGeom prst="ellipse">
          <a:avLst/>
        </a:prstGeom>
        <a:solidFill>
          <a:schemeClr val="lt1">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USAID</a:t>
          </a:r>
          <a:endParaRPr lang="en-CA" sz="2100" kern="1200" dirty="0"/>
        </a:p>
      </dsp:txBody>
      <dsp:txXfrm>
        <a:off x="2853770" y="4665482"/>
        <a:ext cx="920925" cy="920925"/>
      </dsp:txXfrm>
    </dsp:sp>
    <dsp:sp modelId="{CACF2588-FB00-486F-87D6-382CA402EF32}">
      <dsp:nvSpPr>
        <dsp:cNvPr id="0" name=""/>
        <dsp:cNvSpPr/>
      </dsp:nvSpPr>
      <dsp:spPr>
        <a:xfrm>
          <a:off x="1390248" y="2878721"/>
          <a:ext cx="1302385" cy="1302385"/>
        </a:xfrm>
        <a:prstGeom prst="ellipse">
          <a:avLst/>
        </a:prstGeom>
        <a:solidFill>
          <a:schemeClr val="lt1">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IRI</a:t>
          </a:r>
          <a:endParaRPr lang="en-CA" sz="2100" kern="1200" dirty="0"/>
        </a:p>
      </dsp:txBody>
      <dsp:txXfrm>
        <a:off x="1580978" y="3069451"/>
        <a:ext cx="920925" cy="920925"/>
      </dsp:txXfrm>
    </dsp:sp>
    <dsp:sp modelId="{3A5FC0F6-9E00-460F-8C77-B79567C61532}">
      <dsp:nvSpPr>
        <dsp:cNvPr id="0" name=""/>
        <dsp:cNvSpPr/>
      </dsp:nvSpPr>
      <dsp:spPr>
        <a:xfrm>
          <a:off x="1844502" y="888503"/>
          <a:ext cx="1302385" cy="1302385"/>
        </a:xfrm>
        <a:prstGeom prst="ellipse">
          <a:avLst/>
        </a:prstGeom>
        <a:solidFill>
          <a:schemeClr val="lt1">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UWI</a:t>
          </a:r>
          <a:endParaRPr lang="en-CA" sz="2100" kern="1200" dirty="0"/>
        </a:p>
      </dsp:txBody>
      <dsp:txXfrm>
        <a:off x="2035232" y="1079233"/>
        <a:ext cx="920925" cy="920925"/>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5635625" cy="48736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7366000" y="0"/>
            <a:ext cx="5635625" cy="487363"/>
          </a:xfrm>
          <a:prstGeom prst="rect">
            <a:avLst/>
          </a:prstGeom>
        </p:spPr>
        <p:txBody>
          <a:bodyPr vert="horz" lIns="91440" tIns="45720" rIns="91440" bIns="45720" rtlCol="0"/>
          <a:lstStyle>
            <a:lvl1pPr algn="r">
              <a:defRPr sz="1200"/>
            </a:lvl1pPr>
          </a:lstStyle>
          <a:p>
            <a:fld id="{1AC6350E-EAEB-9747-8CB3-B4B8FC289375}" type="datetimeFigureOut">
              <a:rPr lang="en-US" smtClean="0"/>
              <a:t>12/5/2015</a:t>
            </a:fld>
            <a:endParaRPr lang="en-US"/>
          </a:p>
        </p:txBody>
      </p:sp>
      <p:sp>
        <p:nvSpPr>
          <p:cNvPr id="4" name="Slide Image Placeholder 3"/>
          <p:cNvSpPr>
            <a:spLocks noGrp="1" noRot="1" noChangeAspect="1"/>
          </p:cNvSpPr>
          <p:nvPr>
            <p:ph type="sldImg" idx="2"/>
          </p:nvPr>
        </p:nvSpPr>
        <p:spPr>
          <a:xfrm>
            <a:off x="4064000" y="731838"/>
            <a:ext cx="4876800" cy="36576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1300163" y="4632325"/>
            <a:ext cx="10404475" cy="4389438"/>
          </a:xfrm>
          <a:prstGeom prst="rect">
            <a:avLst/>
          </a:prstGeom>
        </p:spPr>
        <p:txBody>
          <a:bodyPr vert="horz" lIns="91440" tIns="45720" rIns="91440" bIns="45720" rtlCol="0"/>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6" name="Footer Placeholder 5"/>
          <p:cNvSpPr>
            <a:spLocks noGrp="1"/>
          </p:cNvSpPr>
          <p:nvPr>
            <p:ph type="ftr" sz="quarter" idx="4"/>
          </p:nvPr>
        </p:nvSpPr>
        <p:spPr>
          <a:xfrm>
            <a:off x="0" y="9264650"/>
            <a:ext cx="5635625" cy="48736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7366000" y="9264650"/>
            <a:ext cx="5635625" cy="487363"/>
          </a:xfrm>
          <a:prstGeom prst="rect">
            <a:avLst/>
          </a:prstGeom>
        </p:spPr>
        <p:txBody>
          <a:bodyPr vert="horz" lIns="91440" tIns="45720" rIns="91440" bIns="45720" rtlCol="0" anchor="b"/>
          <a:lstStyle>
            <a:lvl1pPr algn="r">
              <a:defRPr sz="1200"/>
            </a:lvl1pPr>
          </a:lstStyle>
          <a:p>
            <a:fld id="{AD603159-9E51-5B4A-A127-DE4D3F461A20}" type="slidenum">
              <a:rPr lang="en-US" smtClean="0"/>
              <a:t>‹#›</a:t>
            </a:fld>
            <a:endParaRPr lang="en-US"/>
          </a:p>
        </p:txBody>
      </p:sp>
    </p:spTree>
    <p:extLst>
      <p:ext uri="{BB962C8B-B14F-4D97-AF65-F5344CB8AC3E}">
        <p14:creationId xmlns:p14="http://schemas.microsoft.com/office/powerpoint/2010/main" val="182403461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r>
              <a:rPr lang="en-US" dirty="0" smtClean="0"/>
              <a:t>This</a:t>
            </a:r>
            <a:r>
              <a:rPr lang="en-US" baseline="0" dirty="0" smtClean="0"/>
              <a:t> presentation:</a:t>
            </a:r>
          </a:p>
          <a:p>
            <a:pPr marL="171450" indent="-171450">
              <a:buFontTx/>
              <a:buChar char="-"/>
            </a:pPr>
            <a:r>
              <a:rPr lang="en-US" baseline="0" dirty="0" smtClean="0"/>
              <a:t>Gives a brief introduction to Jamaica’s NAP process and Jamaica’s involvement in the NAP Global Network. </a:t>
            </a:r>
          </a:p>
          <a:p>
            <a:pPr marL="171450" indent="-171450">
              <a:buFontTx/>
              <a:buChar char="-"/>
            </a:pPr>
            <a:r>
              <a:rPr lang="en-US" baseline="0" dirty="0" smtClean="0"/>
              <a:t>Explains Jamaica’s approach to using climate information in the NAP process, particularly as it relates to supporting sector integration of adaptation considerations</a:t>
            </a:r>
          </a:p>
          <a:p>
            <a:pPr marL="171450" indent="-171450">
              <a:buFontTx/>
              <a:buChar char="-"/>
            </a:pPr>
            <a:r>
              <a:rPr lang="en-US" baseline="0" dirty="0" smtClean="0"/>
              <a:t>Highlights examples of an opportunities for other developing countries to learn from Jamaica’s experience using climate information in the NAP process</a:t>
            </a:r>
          </a:p>
          <a:p>
            <a:pPr marL="171450" indent="-171450">
              <a:buFontTx/>
              <a:buChar char="-"/>
            </a:pPr>
            <a:endParaRPr lang="en-US" baseline="0" dirty="0" smtClean="0"/>
          </a:p>
          <a:p>
            <a:pPr marL="171450" indent="-171450">
              <a:buFontTx/>
              <a:buChar char="-"/>
            </a:pPr>
            <a:endParaRPr lang="en-US" baseline="0" dirty="0" smtClean="0"/>
          </a:p>
        </p:txBody>
      </p:sp>
    </p:spTree>
    <p:extLst>
      <p:ext uri="{BB962C8B-B14F-4D97-AF65-F5344CB8AC3E}">
        <p14:creationId xmlns:p14="http://schemas.microsoft.com/office/powerpoint/2010/main" val="10032397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pPr marL="12700" marR="1410970" indent="0">
              <a:lnSpc>
                <a:spcPct val="102699"/>
              </a:lnSpc>
              <a:buFont typeface="Arial" panose="020B0604020202020204" pitchFamily="34" charset="0"/>
              <a:buNone/>
            </a:pPr>
            <a:r>
              <a:rPr lang="fr-CA" sz="1200" dirty="0" err="1" smtClean="0">
                <a:solidFill>
                  <a:srgbClr val="FFFFFF"/>
                </a:solidFill>
                <a:latin typeface="Arial"/>
                <a:cs typeface="Arial"/>
              </a:rPr>
              <a:t>Jamaica’s</a:t>
            </a:r>
            <a:r>
              <a:rPr lang="fr-CA" sz="1200" dirty="0" smtClean="0">
                <a:solidFill>
                  <a:srgbClr val="FFFFFF"/>
                </a:solidFill>
                <a:latin typeface="Arial"/>
                <a:cs typeface="Arial"/>
              </a:rPr>
              <a:t> NAP: Sharing </a:t>
            </a:r>
            <a:r>
              <a:rPr lang="fr-CA" sz="1200" dirty="0" err="1" smtClean="0">
                <a:solidFill>
                  <a:srgbClr val="FFFFFF"/>
                </a:solidFill>
                <a:latin typeface="Arial"/>
                <a:cs typeface="Arial"/>
              </a:rPr>
              <a:t>Responsibility</a:t>
            </a:r>
            <a:endParaRPr lang="fr-CA" sz="1200" dirty="0" smtClean="0">
              <a:solidFill>
                <a:srgbClr val="FFFFFF"/>
              </a:solidFill>
              <a:latin typeface="Arial"/>
              <a:cs typeface="Arial"/>
            </a:endParaRPr>
          </a:p>
          <a:p>
            <a:pPr marL="12700" marR="1410970" indent="0">
              <a:lnSpc>
                <a:spcPct val="102699"/>
              </a:lnSpc>
              <a:buFont typeface="Arial" panose="020B0604020202020204" pitchFamily="34" charset="0"/>
              <a:buNone/>
            </a:pPr>
            <a:endParaRPr lang="en-CA" sz="1200" dirty="0" smtClean="0">
              <a:solidFill>
                <a:srgbClr val="FFFFFF"/>
              </a:solidFill>
              <a:latin typeface="Arial"/>
              <a:cs typeface="Arial"/>
            </a:endParaRPr>
          </a:p>
          <a:p>
            <a:pPr marL="469900" marR="1410970" indent="-457200">
              <a:lnSpc>
                <a:spcPct val="102699"/>
              </a:lnSpc>
              <a:buFont typeface="Arial" panose="020B0604020202020204" pitchFamily="34" charset="0"/>
              <a:buChar char="•"/>
            </a:pPr>
            <a:r>
              <a:rPr lang="en-CA" sz="1200" dirty="0" smtClean="0">
                <a:solidFill>
                  <a:srgbClr val="FFFFFF"/>
                </a:solidFill>
                <a:latin typeface="Arial"/>
                <a:cs typeface="Arial"/>
              </a:rPr>
              <a:t>Climate Change Policy Framework calls for addressing risks by sector in relevant ministries</a:t>
            </a:r>
          </a:p>
          <a:p>
            <a:pPr marL="469900" marR="1410970" indent="-457200">
              <a:lnSpc>
                <a:spcPct val="102699"/>
              </a:lnSpc>
              <a:buFont typeface="Arial" panose="020B0604020202020204" pitchFamily="34" charset="0"/>
              <a:buChar char="•"/>
            </a:pPr>
            <a:endParaRPr lang="en-CA" sz="1200" dirty="0" smtClean="0">
              <a:solidFill>
                <a:srgbClr val="FFFFFF"/>
              </a:solidFill>
              <a:latin typeface="Arial"/>
              <a:cs typeface="Arial"/>
            </a:endParaRPr>
          </a:p>
          <a:p>
            <a:pPr marL="469900" marR="1410970" indent="-457200">
              <a:lnSpc>
                <a:spcPct val="102699"/>
              </a:lnSpc>
              <a:buFont typeface="Arial" panose="020B0604020202020204" pitchFamily="34" charset="0"/>
              <a:buChar char="•"/>
            </a:pPr>
            <a:r>
              <a:rPr lang="en-CA" sz="1200" dirty="0" smtClean="0">
                <a:solidFill>
                  <a:srgbClr val="FFFFFF"/>
                </a:solidFill>
                <a:latin typeface="Arial"/>
                <a:cs typeface="Arial"/>
              </a:rPr>
              <a:t>Climate Focal Points in 26 Ministries and Agencies</a:t>
            </a:r>
          </a:p>
          <a:p>
            <a:pPr marL="469900" marR="1410970" indent="-457200">
              <a:lnSpc>
                <a:spcPct val="102699"/>
              </a:lnSpc>
              <a:buFont typeface="Arial" panose="020B0604020202020204" pitchFamily="34" charset="0"/>
              <a:buChar char="•"/>
            </a:pPr>
            <a:endParaRPr lang="en-CA" sz="1200" dirty="0" smtClean="0">
              <a:solidFill>
                <a:srgbClr val="FFFFFF"/>
              </a:solidFill>
              <a:latin typeface="Arial"/>
              <a:cs typeface="Arial"/>
            </a:endParaRPr>
          </a:p>
          <a:p>
            <a:pPr marL="469900" marR="1410970" indent="-457200">
              <a:lnSpc>
                <a:spcPct val="102699"/>
              </a:lnSpc>
              <a:buFont typeface="Arial" panose="020B0604020202020204" pitchFamily="34" charset="0"/>
              <a:buChar char="•"/>
            </a:pPr>
            <a:r>
              <a:rPr lang="en-CA" sz="1200" dirty="0" smtClean="0">
                <a:solidFill>
                  <a:srgbClr val="FFFFFF"/>
                </a:solidFill>
                <a:latin typeface="Arial"/>
                <a:cs typeface="Arial"/>
              </a:rPr>
              <a:t>Developing 12 Climate Smart Sector Action Plans</a:t>
            </a:r>
          </a:p>
          <a:p>
            <a:pPr marL="469900" marR="1410970" indent="-457200">
              <a:lnSpc>
                <a:spcPct val="102699"/>
              </a:lnSpc>
              <a:buFont typeface="Arial" panose="020B0604020202020204" pitchFamily="34" charset="0"/>
              <a:buChar char="•"/>
            </a:pPr>
            <a:endParaRPr lang="en-CA" sz="1200" dirty="0" smtClean="0">
              <a:solidFill>
                <a:srgbClr val="FFFFFF"/>
              </a:solidFill>
              <a:latin typeface="Arial"/>
              <a:cs typeface="Arial"/>
            </a:endParaRPr>
          </a:p>
          <a:p>
            <a:pPr marL="469900" marR="1410970" indent="-457200">
              <a:lnSpc>
                <a:spcPct val="102699"/>
              </a:lnSpc>
              <a:buFont typeface="Arial" panose="020B0604020202020204" pitchFamily="34" charset="0"/>
              <a:buChar char="•"/>
            </a:pPr>
            <a:r>
              <a:rPr lang="en-CA" sz="1200" dirty="0" smtClean="0">
                <a:solidFill>
                  <a:srgbClr val="FFFFFF"/>
                </a:solidFill>
                <a:latin typeface="Arial"/>
                <a:cs typeface="Arial"/>
              </a:rPr>
              <a:t>Using Sector planning process to re-engage Jamaica Meteorological Service to support planning, </a:t>
            </a:r>
            <a:r>
              <a:rPr lang="en-CA" sz="1200" dirty="0" err="1" smtClean="0">
                <a:solidFill>
                  <a:srgbClr val="FFFFFF"/>
                </a:solidFill>
                <a:latin typeface="Arial"/>
                <a:cs typeface="Arial"/>
              </a:rPr>
              <a:t>decions</a:t>
            </a:r>
            <a:r>
              <a:rPr lang="en-CA" sz="1200" dirty="0" smtClean="0">
                <a:solidFill>
                  <a:srgbClr val="FFFFFF"/>
                </a:solidFill>
                <a:latin typeface="Arial"/>
                <a:cs typeface="Arial"/>
              </a:rPr>
              <a:t> makers </a:t>
            </a:r>
            <a:endParaRPr lang="en-CA" sz="1200" b="1" dirty="0" smtClean="0">
              <a:solidFill>
                <a:srgbClr val="FFFFFF"/>
              </a:solidFill>
              <a:latin typeface="Arial"/>
              <a:cs typeface="Arial"/>
            </a:endParaRPr>
          </a:p>
          <a:p>
            <a:endParaRPr dirty="0"/>
          </a:p>
        </p:txBody>
      </p:sp>
    </p:spTree>
    <p:extLst>
      <p:ext uri="{BB962C8B-B14F-4D97-AF65-F5344CB8AC3E}">
        <p14:creationId xmlns:p14="http://schemas.microsoft.com/office/powerpoint/2010/main" val="25701561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pPr marL="12700" marR="1410970" indent="0">
              <a:lnSpc>
                <a:spcPct val="102699"/>
              </a:lnSpc>
              <a:buFont typeface="Arial" panose="020B0604020202020204" pitchFamily="34" charset="0"/>
              <a:buNone/>
            </a:pPr>
            <a:r>
              <a:rPr lang="en-US" sz="1200" b="0" baseline="0" dirty="0" smtClean="0">
                <a:solidFill>
                  <a:srgbClr val="FFFFFF"/>
                </a:solidFill>
                <a:latin typeface="Arial"/>
                <a:cs typeface="Arial"/>
              </a:rPr>
              <a:t>The NAP process in Jamaica (as in other countries) involves a wide range of stakeholders from different sectors- Policy Makers, Development planners, Private Sector, Researchers, Civil Society: all with different levels of comfort with climate change and adaptation-related issues, different priorities and relatedly, different information needs.</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Use of information on two levels:</a:t>
            </a:r>
          </a:p>
          <a:p>
            <a:pPr marL="171450" indent="-171450">
              <a:buFontTx/>
              <a:buChar char="-"/>
            </a:pPr>
            <a:r>
              <a:rPr lang="en-US" sz="1200" b="0" i="0" u="none" strike="noStrike" kern="1200" baseline="0" dirty="0" smtClean="0">
                <a:solidFill>
                  <a:schemeClr val="tx1"/>
                </a:solidFill>
                <a:latin typeface="+mn-lt"/>
                <a:ea typeface="+mn-ea"/>
                <a:cs typeface="+mn-cs"/>
              </a:rPr>
              <a:t>On one level the Climate Studies Group Mona(CSGM) uses the data from Met. Services, Jamaica (MSJ) and Climate Change Models to make projections for future impacts of CC, on different sections of the island. This information is then use to guide the formulation of strategies at the sectoral and national level as to how to address vulnerability and maximize resilience.</a:t>
            </a:r>
          </a:p>
          <a:p>
            <a:pPr marL="171450" lvl="0" indent="-171450">
              <a:buFontTx/>
              <a:buChar char="-"/>
            </a:pPr>
            <a:r>
              <a:rPr lang="en-US" sz="1200" b="0" i="0" u="none" strike="noStrike" kern="1200" baseline="0" dirty="0" smtClean="0">
                <a:solidFill>
                  <a:schemeClr val="tx1"/>
                </a:solidFill>
                <a:latin typeface="+mn-lt"/>
                <a:ea typeface="+mn-ea"/>
                <a:cs typeface="+mn-cs"/>
              </a:rPr>
              <a:t>Second is a group that looks at how data can be used for the ag sector</a:t>
            </a:r>
          </a:p>
          <a:p>
            <a:pPr marL="171450" lvl="0" indent="-171450">
              <a:buFontTx/>
              <a:buChar char="-"/>
            </a:pPr>
            <a:endParaRPr lang="en-US" sz="1200" b="0" i="0" u="none" strike="noStrike" kern="1200" baseline="0" dirty="0" smtClean="0">
              <a:solidFill>
                <a:schemeClr val="tx1"/>
              </a:solidFill>
              <a:latin typeface="+mn-lt"/>
              <a:ea typeface="+mn-ea"/>
              <a:cs typeface="+mn-cs"/>
            </a:endParaRPr>
          </a:p>
          <a:p>
            <a:pPr marL="171450" lvl="0" indent="-171450">
              <a:buFontTx/>
              <a:buChar char="-"/>
            </a:pPr>
            <a:endParaRPr lang="en-US" sz="1200" b="0" i="0" u="none" strike="noStrike" kern="1200" baseline="0" dirty="0" smtClean="0">
              <a:solidFill>
                <a:schemeClr val="tx1"/>
              </a:solidFill>
              <a:latin typeface="+mn-lt"/>
              <a:ea typeface="+mn-ea"/>
              <a:cs typeface="+mn-cs"/>
            </a:endParaRPr>
          </a:p>
          <a:p>
            <a:pPr marL="171450" lvl="0" indent="-171450">
              <a:buFontTx/>
              <a:buChar char="-"/>
            </a:pPr>
            <a:endParaRPr lang="en-US" sz="1200" b="0" i="0" u="none" strike="noStrike" kern="1200" baseline="0" dirty="0" smtClean="0">
              <a:solidFill>
                <a:schemeClr val="tx1"/>
              </a:solidFill>
              <a:latin typeface="+mn-lt"/>
              <a:ea typeface="+mn-ea"/>
              <a:cs typeface="+mn-cs"/>
            </a:endParaRPr>
          </a:p>
          <a:p>
            <a:pPr marL="0" lvl="0" indent="0">
              <a:buFontTx/>
              <a:buNone/>
            </a:pPr>
            <a:r>
              <a:rPr lang="en-US" sz="1200" b="0" i="0" u="none" strike="noStrike" kern="1200" baseline="0" dirty="0" smtClean="0">
                <a:solidFill>
                  <a:schemeClr val="tx1"/>
                </a:solidFill>
                <a:latin typeface="+mn-lt"/>
                <a:ea typeface="+mn-ea"/>
                <a:cs typeface="+mn-cs"/>
              </a:rPr>
              <a:t>FIX second diagram: one circle</a:t>
            </a:r>
          </a:p>
        </p:txBody>
      </p:sp>
    </p:spTree>
    <p:extLst>
      <p:ext uri="{BB962C8B-B14F-4D97-AF65-F5344CB8AC3E}">
        <p14:creationId xmlns:p14="http://schemas.microsoft.com/office/powerpoint/2010/main" val="14454441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pPr marL="12700" marR="1410970">
              <a:lnSpc>
                <a:spcPct val="102699"/>
              </a:lnSpc>
            </a:pPr>
            <a:endParaRPr lang="en-CA" sz="3200" dirty="0" smtClean="0">
              <a:solidFill>
                <a:srgbClr val="FFFFFF"/>
              </a:solidFill>
              <a:latin typeface="Arial"/>
              <a:cs typeface="Arial"/>
            </a:endParaRPr>
          </a:p>
          <a:p>
            <a:pPr marL="12700" marR="1410970">
              <a:lnSpc>
                <a:spcPct val="102699"/>
              </a:lnSpc>
            </a:pPr>
            <a:endParaRPr lang="en-CA" sz="3200" dirty="0" smtClean="0">
              <a:solidFill>
                <a:srgbClr val="FFFFFF"/>
              </a:solidFill>
              <a:latin typeface="Arial"/>
              <a:cs typeface="Arial"/>
            </a:endParaRPr>
          </a:p>
          <a:p>
            <a:pPr marL="12700" marR="1410970" lvl="0" indent="0" algn="l" defTabSz="457200" rtl="0" eaLnBrk="1" fontAlgn="auto" latinLnBrk="0" hangingPunct="1">
              <a:lnSpc>
                <a:spcPct val="102699"/>
              </a:lnSpc>
              <a:spcBef>
                <a:spcPts val="0"/>
              </a:spcBef>
              <a:spcAft>
                <a:spcPts val="0"/>
              </a:spcAft>
              <a:buClrTx/>
              <a:buSzTx/>
              <a:buFont typeface="Arial" panose="020B0604020202020204" pitchFamily="34" charset="0"/>
              <a:buNone/>
              <a:tabLst/>
              <a:defRPr/>
            </a:pPr>
            <a:r>
              <a:rPr kumimoji="0" lang="en-US" sz="1200" b="0" i="0" u="none" strike="noStrike" kern="1200" cap="none" spc="0" normalizeH="0" baseline="0" noProof="0" dirty="0" smtClean="0">
                <a:ln>
                  <a:noFill/>
                </a:ln>
                <a:solidFill>
                  <a:srgbClr val="FFFFFF"/>
                </a:solidFill>
                <a:effectLst/>
                <a:uLnTx/>
                <a:uFillTx/>
                <a:latin typeface="Arial"/>
                <a:ea typeface="+mn-ea"/>
                <a:cs typeface="Arial"/>
              </a:rPr>
              <a:t>The NAP process in Jamaica (as in other countries) involves a wide range of stakeholders from different sectors- Policy Makers, Development planners, Private Sector, Researchers, Civil Society: all with different levels of comfort with climate change and adaptation-related issues, different priorities and relatedly, different information needs.</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Use of information on two levels:</a:t>
            </a:r>
          </a:p>
          <a:p>
            <a:pPr marL="171450" marR="0" lvl="0" indent="-171450" algn="l" defTabSz="457200" rtl="0" eaLnBrk="1" fontAlgn="auto" latinLnBrk="0" hangingPunct="1">
              <a:lnSpc>
                <a:spcPct val="100000"/>
              </a:lnSpc>
              <a:spcBef>
                <a:spcPts val="0"/>
              </a:spcBef>
              <a:spcAft>
                <a:spcPts val="0"/>
              </a:spcAft>
              <a:buClrTx/>
              <a:buSzTx/>
              <a:buFontTx/>
              <a:buChar char="-"/>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On one level the Climate Studies Group Mona(CSGM) uses the data from Met. Services, Jamaica (MSJ) and Climate Change Models to make projections for future impacts of CC, on different sections of the island. This information is then use to guide the formulation of strategies at the sectoral and national level as to how to address vulnerability and maximize resilience.</a:t>
            </a:r>
            <a:endParaRPr lang="en-CA" sz="3200" dirty="0" smtClean="0">
              <a:solidFill>
                <a:srgbClr val="FFFFFF"/>
              </a:solidFill>
              <a:latin typeface="Arial"/>
              <a:cs typeface="Arial"/>
            </a:endParaRPr>
          </a:p>
          <a:p>
            <a:pPr marL="469900" marR="1410970" lvl="0" indent="-457200">
              <a:lnSpc>
                <a:spcPct val="102699"/>
              </a:lnSpc>
              <a:buFont typeface="Arial" panose="020B0604020202020204" pitchFamily="34" charset="0"/>
              <a:buChar char="•"/>
            </a:pPr>
            <a:endParaRPr dirty="0"/>
          </a:p>
        </p:txBody>
      </p:sp>
    </p:spTree>
    <p:extLst>
      <p:ext uri="{BB962C8B-B14F-4D97-AF65-F5344CB8AC3E}">
        <p14:creationId xmlns:p14="http://schemas.microsoft.com/office/powerpoint/2010/main" val="18396889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pPr marL="12700" marR="1410970" indent="0">
              <a:lnSpc>
                <a:spcPct val="102699"/>
              </a:lnSpc>
              <a:buFont typeface="Arial" panose="020B0604020202020204" pitchFamily="34" charset="0"/>
              <a:buNone/>
            </a:pPr>
            <a:r>
              <a:rPr lang="en-US" sz="1200" b="0" baseline="0" dirty="0" smtClean="0">
                <a:solidFill>
                  <a:srgbClr val="FFFFFF"/>
                </a:solidFill>
                <a:latin typeface="Arial"/>
                <a:cs typeface="Arial"/>
              </a:rPr>
              <a:t>The NAP process in Jamaica (as in other countries) involves a wide range of stakeholders from different sectors, with different levels of comfort with climate change and adaptation-related issues, different priorities and relatedly, different information needs.</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Use of information on two levels:</a:t>
            </a:r>
          </a:p>
          <a:p>
            <a:pPr marL="171450" indent="-171450">
              <a:buFontTx/>
              <a:buChar char="-"/>
            </a:pPr>
            <a:r>
              <a:rPr lang="en-US" sz="1200" b="0" i="0" u="none" strike="noStrike" kern="1200" baseline="0" dirty="0" smtClean="0">
                <a:solidFill>
                  <a:schemeClr val="tx1"/>
                </a:solidFill>
                <a:latin typeface="+mn-lt"/>
                <a:ea typeface="+mn-ea"/>
                <a:cs typeface="+mn-cs"/>
              </a:rPr>
              <a:t>On </a:t>
            </a:r>
            <a:r>
              <a:rPr lang="en-US" sz="1200" b="0" i="0" u="none" strike="noStrike" kern="1200" baseline="0" dirty="0" err="1" smtClean="0">
                <a:solidFill>
                  <a:schemeClr val="tx1"/>
                </a:solidFill>
                <a:latin typeface="+mn-lt"/>
                <a:ea typeface="+mn-ea"/>
                <a:cs typeface="+mn-cs"/>
              </a:rPr>
              <a:t>on</a:t>
            </a:r>
            <a:r>
              <a:rPr lang="en-US" sz="1200" b="0" i="0" u="none" strike="noStrike" kern="1200" baseline="0" dirty="0" smtClean="0">
                <a:solidFill>
                  <a:schemeClr val="tx1"/>
                </a:solidFill>
                <a:latin typeface="+mn-lt"/>
                <a:ea typeface="+mn-ea"/>
                <a:cs typeface="+mn-cs"/>
              </a:rPr>
              <a:t> level we use the data from climate studies group  (MSJ) to look at projections from the future</a:t>
            </a:r>
          </a:p>
          <a:p>
            <a:pPr marL="628650" lvl="1" indent="-171450">
              <a:buFontTx/>
              <a:buChar char="-"/>
            </a:pPr>
            <a:r>
              <a:rPr lang="en-US" sz="1200" b="0" i="0" u="none" strike="noStrike" kern="1200" baseline="0" dirty="0" smtClean="0">
                <a:solidFill>
                  <a:schemeClr val="tx1"/>
                </a:solidFill>
                <a:latin typeface="+mn-lt"/>
                <a:ea typeface="+mn-ea"/>
                <a:cs typeface="+mn-cs"/>
              </a:rPr>
              <a:t>How to strategize in order to maximize resilience</a:t>
            </a:r>
          </a:p>
          <a:p>
            <a:pPr marL="628650" lvl="1" indent="-171450">
              <a:buFontTx/>
              <a:buChar char="-"/>
            </a:pPr>
            <a:r>
              <a:rPr lang="en-US" sz="1200" b="0" i="0" u="none" strike="noStrike" kern="1200" baseline="0" dirty="0" smtClean="0">
                <a:solidFill>
                  <a:schemeClr val="tx1"/>
                </a:solidFill>
                <a:latin typeface="+mn-lt"/>
                <a:ea typeface="+mn-ea"/>
                <a:cs typeface="+mn-cs"/>
              </a:rPr>
              <a:t>Provides to all sectors</a:t>
            </a:r>
          </a:p>
          <a:p>
            <a:pPr marL="171450" lvl="0" indent="-171450">
              <a:buFontTx/>
              <a:buChar char="-"/>
            </a:pPr>
            <a:r>
              <a:rPr lang="en-US" sz="1200" b="0" i="0" u="none" strike="noStrike" kern="1200" baseline="0" dirty="0" smtClean="0">
                <a:solidFill>
                  <a:schemeClr val="tx1"/>
                </a:solidFill>
                <a:latin typeface="+mn-lt"/>
                <a:ea typeface="+mn-ea"/>
                <a:cs typeface="+mn-cs"/>
              </a:rPr>
              <a:t>Second is a group that looks at how data can be used for the ag sector</a:t>
            </a:r>
          </a:p>
          <a:p>
            <a:pPr marL="171450" lvl="0" indent="-171450">
              <a:buFontTx/>
              <a:buChar char="-"/>
            </a:pPr>
            <a:endParaRPr lang="en-US" sz="1200" b="0" i="0" u="none" strike="noStrike" kern="1200" baseline="0" dirty="0" smtClean="0">
              <a:solidFill>
                <a:schemeClr val="tx1"/>
              </a:solidFill>
              <a:latin typeface="+mn-lt"/>
              <a:ea typeface="+mn-ea"/>
              <a:cs typeface="+mn-cs"/>
            </a:endParaRPr>
          </a:p>
          <a:p>
            <a:pPr marL="171450" lvl="0" indent="-171450">
              <a:buFontTx/>
              <a:buChar char="-"/>
            </a:pPr>
            <a:endParaRPr lang="en-US" sz="1200" b="0" i="0" u="none" strike="noStrike" kern="1200" baseline="0" dirty="0" smtClean="0">
              <a:solidFill>
                <a:schemeClr val="tx1"/>
              </a:solidFill>
              <a:latin typeface="+mn-lt"/>
              <a:ea typeface="+mn-ea"/>
              <a:cs typeface="+mn-cs"/>
            </a:endParaRPr>
          </a:p>
          <a:p>
            <a:pPr marL="171450" lvl="0" indent="-171450">
              <a:buFontTx/>
              <a:buChar char="-"/>
            </a:pPr>
            <a:endParaRPr lang="en-US" sz="1200" b="0" i="0" u="none" strike="noStrike" kern="1200" baseline="0" dirty="0" smtClean="0">
              <a:solidFill>
                <a:schemeClr val="tx1"/>
              </a:solidFill>
              <a:latin typeface="+mn-lt"/>
              <a:ea typeface="+mn-ea"/>
              <a:cs typeface="+mn-cs"/>
            </a:endParaRPr>
          </a:p>
          <a:p>
            <a:pPr marL="0" lvl="0" indent="0">
              <a:buFontTx/>
              <a:buNone/>
            </a:pPr>
            <a:r>
              <a:rPr lang="en-US" sz="1200" b="0" i="0" u="none" strike="noStrike" kern="1200" baseline="0" dirty="0" smtClean="0">
                <a:solidFill>
                  <a:schemeClr val="tx1"/>
                </a:solidFill>
                <a:latin typeface="+mn-lt"/>
                <a:ea typeface="+mn-ea"/>
                <a:cs typeface="+mn-cs"/>
              </a:rPr>
              <a:t>FIX second diagram: one circle</a:t>
            </a:r>
          </a:p>
        </p:txBody>
      </p:sp>
    </p:spTree>
    <p:extLst>
      <p:ext uri="{BB962C8B-B14F-4D97-AF65-F5344CB8AC3E}">
        <p14:creationId xmlns:p14="http://schemas.microsoft.com/office/powerpoint/2010/main" val="29094161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pPr marL="12700" marR="1410970" indent="0">
              <a:lnSpc>
                <a:spcPct val="102699"/>
              </a:lnSpc>
              <a:buFont typeface="Arial" panose="020B0604020202020204" pitchFamily="34" charset="0"/>
              <a:buNone/>
            </a:pPr>
            <a:r>
              <a:rPr lang="en-US" dirty="0" smtClean="0"/>
              <a:t>Different potential uses for climate i:</a:t>
            </a:r>
          </a:p>
          <a:p>
            <a:pPr marL="12700" marR="1410970" indent="0">
              <a:lnSpc>
                <a:spcPct val="102699"/>
              </a:lnSpc>
              <a:buFont typeface="Arial" panose="020B0604020202020204" pitchFamily="34" charset="0"/>
              <a:buNone/>
            </a:pPr>
            <a:endParaRPr lang="en-US" dirty="0" smtClean="0"/>
          </a:p>
          <a:p>
            <a:pPr marL="12700" marR="1410970">
              <a:lnSpc>
                <a:spcPct val="102699"/>
              </a:lnSpc>
            </a:pPr>
            <a:r>
              <a:rPr lang="en-CA" sz="1200" dirty="0" smtClean="0">
                <a:solidFill>
                  <a:srgbClr val="FFFFFF"/>
                </a:solidFill>
                <a:latin typeface="Arial"/>
                <a:cs typeface="Arial"/>
              </a:rPr>
              <a:t>In 2013, Jamaica's Met Office, USAID &amp; IRI convened key stakeholders who identified different uses for climate info:</a:t>
            </a:r>
          </a:p>
          <a:p>
            <a:pPr marL="12700" marR="1410970">
              <a:lnSpc>
                <a:spcPct val="102699"/>
              </a:lnSpc>
            </a:pPr>
            <a:endParaRPr lang="en-CA" sz="1200" dirty="0" smtClean="0">
              <a:solidFill>
                <a:srgbClr val="FFFFFF"/>
              </a:solidFill>
              <a:latin typeface="Arial"/>
              <a:cs typeface="Arial"/>
            </a:endParaRPr>
          </a:p>
          <a:p>
            <a:pPr marL="469900" marR="1410970" indent="-457200">
              <a:lnSpc>
                <a:spcPct val="102699"/>
              </a:lnSpc>
              <a:buFont typeface="Arial" panose="020B0604020202020204" pitchFamily="34" charset="0"/>
              <a:buChar char="•"/>
            </a:pPr>
            <a:r>
              <a:rPr lang="en-CA" sz="1200" dirty="0" smtClean="0">
                <a:solidFill>
                  <a:srgbClr val="FFFFFF"/>
                </a:solidFill>
                <a:latin typeface="Arial"/>
                <a:cs typeface="Arial"/>
              </a:rPr>
              <a:t>Planning for policy &amp; local development</a:t>
            </a:r>
          </a:p>
          <a:p>
            <a:pPr marL="469900" marR="1410970" indent="-457200">
              <a:lnSpc>
                <a:spcPct val="102699"/>
              </a:lnSpc>
              <a:buFont typeface="Arial" panose="020B0604020202020204" pitchFamily="34" charset="0"/>
              <a:buChar char="•"/>
            </a:pPr>
            <a:endParaRPr lang="en-CA" sz="1200" dirty="0" smtClean="0">
              <a:solidFill>
                <a:srgbClr val="FFFFFF"/>
              </a:solidFill>
              <a:latin typeface="Arial"/>
              <a:cs typeface="Arial"/>
            </a:endParaRPr>
          </a:p>
          <a:p>
            <a:pPr marL="469900" marR="1410970" indent="-457200">
              <a:lnSpc>
                <a:spcPct val="102699"/>
              </a:lnSpc>
              <a:buFont typeface="Arial" panose="020B0604020202020204" pitchFamily="34" charset="0"/>
              <a:buChar char="•"/>
            </a:pPr>
            <a:r>
              <a:rPr lang="en-CA" sz="1200" dirty="0" smtClean="0">
                <a:solidFill>
                  <a:srgbClr val="FFFFFF"/>
                </a:solidFill>
                <a:latin typeface="Arial"/>
                <a:cs typeface="Arial"/>
              </a:rPr>
              <a:t>Early warning systems</a:t>
            </a:r>
          </a:p>
          <a:p>
            <a:pPr marL="469900" marR="1410970" indent="-457200">
              <a:lnSpc>
                <a:spcPct val="102699"/>
              </a:lnSpc>
              <a:buFont typeface="Arial" panose="020B0604020202020204" pitchFamily="34" charset="0"/>
              <a:buChar char="•"/>
            </a:pPr>
            <a:endParaRPr lang="en-CA" sz="1200" dirty="0" smtClean="0">
              <a:solidFill>
                <a:srgbClr val="FFFFFF"/>
              </a:solidFill>
              <a:latin typeface="Arial"/>
              <a:cs typeface="Arial"/>
            </a:endParaRPr>
          </a:p>
          <a:p>
            <a:pPr marL="469900" marR="1410970" indent="-457200">
              <a:lnSpc>
                <a:spcPct val="102699"/>
              </a:lnSpc>
              <a:buFont typeface="Arial" panose="020B0604020202020204" pitchFamily="34" charset="0"/>
              <a:buChar char="•"/>
            </a:pPr>
            <a:r>
              <a:rPr lang="en-US" sz="1200" dirty="0" smtClean="0">
                <a:solidFill>
                  <a:srgbClr val="FFFFFF"/>
                </a:solidFill>
                <a:latin typeface="Arial"/>
                <a:cs typeface="Arial"/>
              </a:rPr>
              <a:t>Many sectoral uses</a:t>
            </a:r>
          </a:p>
          <a:p>
            <a:pPr marL="469900" marR="1410970" indent="-457200">
              <a:lnSpc>
                <a:spcPct val="102699"/>
              </a:lnSpc>
              <a:buFont typeface="Arial" panose="020B0604020202020204" pitchFamily="34" charset="0"/>
              <a:buChar char="•"/>
            </a:pPr>
            <a:endParaRPr lang="en-US" sz="1200" dirty="0" smtClean="0">
              <a:solidFill>
                <a:srgbClr val="FFFFFF"/>
              </a:solidFill>
              <a:latin typeface="Arial"/>
              <a:cs typeface="Arial"/>
            </a:endParaRPr>
          </a:p>
          <a:p>
            <a:pPr marL="469900" marR="1410970" indent="-457200">
              <a:lnSpc>
                <a:spcPct val="102699"/>
              </a:lnSpc>
              <a:buFont typeface="Arial" panose="020B0604020202020204" pitchFamily="34" charset="0"/>
              <a:buChar char="•"/>
            </a:pPr>
            <a:r>
              <a:rPr lang="en-US" sz="1200" dirty="0" smtClean="0">
                <a:solidFill>
                  <a:srgbClr val="FFFFFF"/>
                </a:solidFill>
                <a:latin typeface="Arial"/>
                <a:cs typeface="Arial"/>
              </a:rPr>
              <a:t>Top priority: Support farmers facing drought</a:t>
            </a:r>
          </a:p>
          <a:p>
            <a:pPr marL="12700" marR="1410970" indent="0">
              <a:lnSpc>
                <a:spcPct val="102699"/>
              </a:lnSpc>
              <a:buFont typeface="Arial" panose="020B0604020202020204" pitchFamily="34" charset="0"/>
              <a:buNone/>
            </a:pPr>
            <a:r>
              <a:rPr lang="en-US" dirty="0" err="1" smtClean="0"/>
              <a:t>nformation</a:t>
            </a:r>
            <a:endParaRPr dirty="0"/>
          </a:p>
        </p:txBody>
      </p:sp>
    </p:spTree>
    <p:extLst>
      <p:ext uri="{BB962C8B-B14F-4D97-AF65-F5344CB8AC3E}">
        <p14:creationId xmlns:p14="http://schemas.microsoft.com/office/powerpoint/2010/main" val="26517506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77500" lnSpcReduction="20000"/>
          </a:bodyPr>
          <a:lstStyle/>
          <a:p>
            <a:pPr marL="12700" marR="1410970">
              <a:lnSpc>
                <a:spcPct val="102699"/>
              </a:lnSpc>
            </a:pPr>
            <a:r>
              <a:rPr lang="en-CA" sz="3200" dirty="0" smtClean="0">
                <a:solidFill>
                  <a:srgbClr val="FFFFFF"/>
                </a:solidFill>
                <a:latin typeface="Arial"/>
                <a:cs typeface="Arial"/>
              </a:rPr>
              <a:t>Team from Jamaica’s Met, Ag Extension, ACDI/VOCA, USAID, IRI developed  seasonal Drought and Precipitation Forecast &amp; Pest Modelling tools:</a:t>
            </a:r>
          </a:p>
          <a:p>
            <a:pPr marL="12700" marR="1410970">
              <a:lnSpc>
                <a:spcPct val="102699"/>
              </a:lnSpc>
            </a:pPr>
            <a:endParaRPr lang="en-CA" sz="3200" dirty="0" smtClean="0">
              <a:solidFill>
                <a:srgbClr val="FFFFFF"/>
              </a:solidFill>
              <a:latin typeface="Arial"/>
              <a:cs typeface="Arial"/>
            </a:endParaRPr>
          </a:p>
          <a:p>
            <a:pPr marL="469900" marR="1410970" indent="-457200">
              <a:lnSpc>
                <a:spcPct val="102699"/>
              </a:lnSpc>
              <a:buFont typeface="Arial" panose="020B0604020202020204" pitchFamily="34" charset="0"/>
              <a:buChar char="•"/>
            </a:pPr>
            <a:r>
              <a:rPr lang="en-CA" sz="3200" dirty="0" smtClean="0">
                <a:solidFill>
                  <a:srgbClr val="FFFFFF"/>
                </a:solidFill>
                <a:latin typeface="Arial"/>
                <a:cs typeface="Arial"/>
              </a:rPr>
              <a:t>Forecast possible drought conditions 3-6 months in advance</a:t>
            </a:r>
          </a:p>
          <a:p>
            <a:pPr marL="927100" marR="1410970" lvl="1" indent="-457200">
              <a:lnSpc>
                <a:spcPct val="102699"/>
              </a:lnSpc>
              <a:buFont typeface="Arial" panose="020B0604020202020204" pitchFamily="34" charset="0"/>
              <a:buChar char="•"/>
            </a:pPr>
            <a:r>
              <a:rPr lang="en-CA" sz="3200" dirty="0" smtClean="0">
                <a:solidFill>
                  <a:srgbClr val="FFFFFF"/>
                </a:solidFill>
                <a:latin typeface="Arial"/>
                <a:cs typeface="Arial"/>
              </a:rPr>
              <a:t>based on </a:t>
            </a:r>
            <a:r>
              <a:rPr lang="en-CA" sz="3200" dirty="0" err="1" smtClean="0">
                <a:solidFill>
                  <a:srgbClr val="FFFFFF"/>
                </a:solidFill>
                <a:latin typeface="Arial"/>
                <a:cs typeface="Arial"/>
              </a:rPr>
              <a:t>on</a:t>
            </a:r>
            <a:r>
              <a:rPr lang="en-CA" sz="3200" dirty="0" smtClean="0">
                <a:solidFill>
                  <a:srgbClr val="FFFFFF"/>
                </a:solidFill>
                <a:latin typeface="Arial"/>
                <a:cs typeface="Arial"/>
              </a:rPr>
              <a:t> 3 month rainfall forecast with previous 3 month rainfall record</a:t>
            </a:r>
          </a:p>
          <a:p>
            <a:pPr marL="469900" marR="1410970" indent="-457200">
              <a:lnSpc>
                <a:spcPct val="102699"/>
              </a:lnSpc>
              <a:buFont typeface="Arial" panose="020B0604020202020204" pitchFamily="34" charset="0"/>
              <a:buChar char="•"/>
            </a:pPr>
            <a:r>
              <a:rPr lang="en-CA" sz="3200" dirty="0" smtClean="0">
                <a:solidFill>
                  <a:srgbClr val="FFFFFF"/>
                </a:solidFill>
                <a:latin typeface="Arial"/>
                <a:cs typeface="Arial"/>
              </a:rPr>
              <a:t>Monitor/advise on serious agricultural pests</a:t>
            </a:r>
          </a:p>
          <a:p>
            <a:pPr marL="469900" marR="1410970" indent="-457200">
              <a:lnSpc>
                <a:spcPct val="102699"/>
              </a:lnSpc>
              <a:buFont typeface="Arial" panose="020B0604020202020204" pitchFamily="34" charset="0"/>
              <a:buChar char="•"/>
            </a:pPr>
            <a:r>
              <a:rPr lang="en-CA" sz="3200" dirty="0" smtClean="0">
                <a:solidFill>
                  <a:srgbClr val="FFFFFF"/>
                </a:solidFill>
                <a:latin typeface="Arial"/>
                <a:cs typeface="Arial"/>
              </a:rPr>
              <a:t>Text messages to farmers indicating severe weather conditions</a:t>
            </a:r>
          </a:p>
          <a:p>
            <a:pPr marL="469900" marR="1410970" indent="-457200">
              <a:lnSpc>
                <a:spcPct val="102699"/>
              </a:lnSpc>
              <a:buFont typeface="Arial" panose="020B0604020202020204" pitchFamily="34" charset="0"/>
              <a:buChar char="•"/>
            </a:pPr>
            <a:r>
              <a:rPr lang="en-CA" sz="3200" dirty="0" smtClean="0">
                <a:solidFill>
                  <a:srgbClr val="FFFFFF"/>
                </a:solidFill>
                <a:latin typeface="Arial"/>
                <a:cs typeface="Arial"/>
              </a:rPr>
              <a:t>Monthly farmer bulletin</a:t>
            </a:r>
          </a:p>
          <a:p>
            <a:pPr marL="469900" marR="1410970" indent="-457200">
              <a:lnSpc>
                <a:spcPct val="102699"/>
              </a:lnSpc>
              <a:buFont typeface="Arial" panose="020B0604020202020204" pitchFamily="34" charset="0"/>
              <a:buChar char="•"/>
            </a:pPr>
            <a:r>
              <a:rPr lang="en-CA" sz="3200" dirty="0" smtClean="0">
                <a:solidFill>
                  <a:srgbClr val="FFFFFF"/>
                </a:solidFill>
                <a:latin typeface="Arial"/>
                <a:cs typeface="Arial"/>
              </a:rPr>
              <a:t>Real time weather forecast for specific areas.</a:t>
            </a:r>
          </a:p>
          <a:p>
            <a:pPr marL="469900" marR="1410970" lvl="0" indent="-457200">
              <a:lnSpc>
                <a:spcPct val="102699"/>
              </a:lnSpc>
              <a:buFont typeface="Arial" panose="020B0604020202020204" pitchFamily="34" charset="0"/>
              <a:buChar char="•"/>
            </a:pPr>
            <a:endParaRPr dirty="0"/>
          </a:p>
        </p:txBody>
      </p:sp>
    </p:spTree>
    <p:extLst>
      <p:ext uri="{BB962C8B-B14F-4D97-AF65-F5344CB8AC3E}">
        <p14:creationId xmlns:p14="http://schemas.microsoft.com/office/powerpoint/2010/main" val="18396889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92500" lnSpcReduction="20000"/>
          </a:bodyPr>
          <a:lstStyle/>
          <a:p>
            <a:pPr marL="469900" marR="1410970" indent="-457200">
              <a:spcBef>
                <a:spcPts val="1200"/>
              </a:spcBef>
              <a:buFont typeface="Arial" panose="020B0604020202020204" pitchFamily="34" charset="0"/>
              <a:buChar char="•"/>
            </a:pPr>
            <a:r>
              <a:rPr lang="en-US" sz="3000" dirty="0" smtClean="0">
                <a:solidFill>
                  <a:srgbClr val="FFFFFF"/>
                </a:solidFill>
                <a:latin typeface="Arial"/>
                <a:cs typeface="Arial"/>
              </a:rPr>
              <a:t>NAP process helps identify users and uses of climate information</a:t>
            </a:r>
          </a:p>
          <a:p>
            <a:pPr marL="469900" marR="1410970" indent="-457200">
              <a:spcBef>
                <a:spcPts val="1200"/>
              </a:spcBef>
              <a:buFont typeface="Arial" panose="020B0604020202020204" pitchFamily="34" charset="0"/>
              <a:buChar char="•"/>
            </a:pPr>
            <a:r>
              <a:rPr lang="en-US" sz="3000" dirty="0" smtClean="0">
                <a:solidFill>
                  <a:srgbClr val="FFFFFF"/>
                </a:solidFill>
                <a:latin typeface="Arial"/>
                <a:cs typeface="Arial"/>
              </a:rPr>
              <a:t>Use of climate information has implications for sector integration:</a:t>
            </a:r>
          </a:p>
          <a:p>
            <a:pPr marL="927100" marR="1410970" lvl="1" indent="-457200">
              <a:spcBef>
                <a:spcPts val="1200"/>
              </a:spcBef>
              <a:buFont typeface="Arial" panose="020B0604020202020204" pitchFamily="34" charset="0"/>
              <a:buChar char="•"/>
            </a:pPr>
            <a:r>
              <a:rPr lang="en-US" sz="3000" b="1" dirty="0" smtClean="0">
                <a:solidFill>
                  <a:srgbClr val="FFFFFF"/>
                </a:solidFill>
                <a:latin typeface="Arial"/>
                <a:cs typeface="Arial"/>
              </a:rPr>
              <a:t>Data is only useful if it reaches users across sectors and they can understand an apply it</a:t>
            </a:r>
            <a:endParaRPr lang="en-US" sz="3000" dirty="0" smtClean="0">
              <a:solidFill>
                <a:srgbClr val="FFFFFF"/>
              </a:solidFill>
              <a:latin typeface="Arial"/>
              <a:cs typeface="Arial"/>
            </a:endParaRPr>
          </a:p>
          <a:p>
            <a:pPr marL="469900" marR="1410970" indent="-457200">
              <a:spcBef>
                <a:spcPts val="1200"/>
              </a:spcBef>
              <a:buFont typeface="Arial" panose="020B0604020202020204" pitchFamily="34" charset="0"/>
              <a:buChar char="•"/>
            </a:pPr>
            <a:r>
              <a:rPr lang="en-US" sz="3000" dirty="0" smtClean="0">
                <a:solidFill>
                  <a:srgbClr val="FFFFFF"/>
                </a:solidFill>
                <a:latin typeface="Arial"/>
                <a:cs typeface="Arial"/>
              </a:rPr>
              <a:t>Useful tools are scalable, and developing countries can lead</a:t>
            </a:r>
          </a:p>
          <a:p>
            <a:pPr marL="469900" marR="1410970" indent="-457200">
              <a:spcBef>
                <a:spcPts val="1200"/>
              </a:spcBef>
              <a:buFont typeface="Arial" panose="020B0604020202020204" pitchFamily="34" charset="0"/>
              <a:buChar char="•"/>
            </a:pPr>
            <a:r>
              <a:rPr lang="en-US" sz="3000" dirty="0" smtClean="0">
                <a:solidFill>
                  <a:srgbClr val="FFFFFF"/>
                </a:solidFill>
                <a:latin typeface="Arial"/>
                <a:cs typeface="Arial"/>
              </a:rPr>
              <a:t>Opportunities to (and interest in) sharing Jamaica’s experience with other countries, such as Grenada</a:t>
            </a:r>
          </a:p>
          <a:p>
            <a:endParaRPr dirty="0"/>
          </a:p>
        </p:txBody>
      </p:sp>
    </p:spTree>
    <p:extLst>
      <p:ext uri="{BB962C8B-B14F-4D97-AF65-F5344CB8AC3E}">
        <p14:creationId xmlns:p14="http://schemas.microsoft.com/office/powerpoint/2010/main" val="6306697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20707990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975360" y="3023616"/>
            <a:ext cx="11054080" cy="2048255"/>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950720" y="5462016"/>
            <a:ext cx="9103360" cy="24384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12/5/2015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12/5/2015</a:t>
            </a:fld>
            <a:endParaRPr lang="en-US">
              <a:solidFill>
                <a:prstClr val="black">
                  <a:tint val="75000"/>
                </a:prstClr>
              </a:solidFill>
            </a:endParaRPr>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a:t>
            </a:fld>
            <a:endParaRPr>
              <a:solidFill>
                <a:prstClr val="black">
                  <a:tint val="75000"/>
                </a:prstClr>
              </a:solidFill>
            </a:endParaRPr>
          </a:p>
        </p:txBody>
      </p:sp>
    </p:spTree>
    <p:extLst>
      <p:ext uri="{BB962C8B-B14F-4D97-AF65-F5344CB8AC3E}">
        <p14:creationId xmlns:p14="http://schemas.microsoft.com/office/powerpoint/2010/main" val="361880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500" b="0" i="0">
                <a:solidFill>
                  <a:srgbClr val="9E754F"/>
                </a:solidFill>
                <a:latin typeface="Adelle"/>
                <a:cs typeface="Adelle"/>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12/5/2015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500" b="0" i="0">
                <a:solidFill>
                  <a:srgbClr val="9E754F"/>
                </a:solidFill>
                <a:latin typeface="Adelle"/>
                <a:cs typeface="Adelle"/>
              </a:defRPr>
            </a:lvl1pPr>
          </a:lstStyle>
          <a:p>
            <a:endParaRPr/>
          </a:p>
        </p:txBody>
      </p:sp>
      <p:sp>
        <p:nvSpPr>
          <p:cNvPr id="3" name="Holder 3"/>
          <p:cNvSpPr>
            <a:spLocks noGrp="1"/>
          </p:cNvSpPr>
          <p:nvPr>
            <p:ph sz="half" idx="2"/>
          </p:nvPr>
        </p:nvSpPr>
        <p:spPr>
          <a:xfrm>
            <a:off x="650240" y="2243328"/>
            <a:ext cx="5657088" cy="6437376"/>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697472" y="2243328"/>
            <a:ext cx="5657088" cy="6437376"/>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12/5/2015</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500" b="0" i="0">
                <a:solidFill>
                  <a:srgbClr val="9E754F"/>
                </a:solidFill>
                <a:latin typeface="Adelle"/>
                <a:cs typeface="Adelle"/>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12/5/2015</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12/5/2015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975360" y="3023616"/>
            <a:ext cx="11054080" cy="2048255"/>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950720" y="5462016"/>
            <a:ext cx="9103360" cy="24384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12/5/2015</a:t>
            </a:fld>
            <a:endParaRPr lang="en-US">
              <a:solidFill>
                <a:prstClr val="black">
                  <a:tint val="75000"/>
                </a:prstClr>
              </a:solidFill>
            </a:endParaRPr>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a:t>
            </a:fld>
            <a:endParaRPr>
              <a:solidFill>
                <a:prstClr val="black">
                  <a:tint val="75000"/>
                </a:prstClr>
              </a:solidFill>
            </a:endParaRPr>
          </a:p>
        </p:txBody>
      </p:sp>
    </p:spTree>
    <p:extLst>
      <p:ext uri="{BB962C8B-B14F-4D97-AF65-F5344CB8AC3E}">
        <p14:creationId xmlns:p14="http://schemas.microsoft.com/office/powerpoint/2010/main" val="18206004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500" b="0" i="0">
                <a:solidFill>
                  <a:srgbClr val="9E754F"/>
                </a:solidFill>
                <a:latin typeface="Adelle"/>
                <a:cs typeface="Adelle"/>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12/5/2015</a:t>
            </a:fld>
            <a:endParaRPr lang="en-US">
              <a:solidFill>
                <a:prstClr val="black">
                  <a:tint val="75000"/>
                </a:prstClr>
              </a:solidFill>
            </a:endParaRPr>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a:t>
            </a:fld>
            <a:endParaRPr>
              <a:solidFill>
                <a:prstClr val="black">
                  <a:tint val="75000"/>
                </a:prstClr>
              </a:solidFill>
            </a:endParaRPr>
          </a:p>
        </p:txBody>
      </p:sp>
    </p:spTree>
    <p:extLst>
      <p:ext uri="{BB962C8B-B14F-4D97-AF65-F5344CB8AC3E}">
        <p14:creationId xmlns:p14="http://schemas.microsoft.com/office/powerpoint/2010/main" val="12091401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500" b="0" i="0">
                <a:solidFill>
                  <a:srgbClr val="9E754F"/>
                </a:solidFill>
                <a:latin typeface="Adelle"/>
                <a:cs typeface="Adelle"/>
              </a:defRPr>
            </a:lvl1pPr>
          </a:lstStyle>
          <a:p>
            <a:endParaRPr/>
          </a:p>
        </p:txBody>
      </p:sp>
      <p:sp>
        <p:nvSpPr>
          <p:cNvPr id="3" name="Holder 3"/>
          <p:cNvSpPr>
            <a:spLocks noGrp="1"/>
          </p:cNvSpPr>
          <p:nvPr>
            <p:ph sz="half" idx="2"/>
          </p:nvPr>
        </p:nvSpPr>
        <p:spPr>
          <a:xfrm>
            <a:off x="650240" y="2243328"/>
            <a:ext cx="5657088" cy="6437376"/>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697472" y="2243328"/>
            <a:ext cx="5657088" cy="6437376"/>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12/5/2015</a:t>
            </a:fld>
            <a:endParaRPr lang="en-US">
              <a:solidFill>
                <a:prstClr val="black">
                  <a:tint val="75000"/>
                </a:prstClr>
              </a:solidFill>
            </a:endParaRPr>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a:t>
            </a:fld>
            <a:endParaRPr>
              <a:solidFill>
                <a:prstClr val="black">
                  <a:tint val="75000"/>
                </a:prstClr>
              </a:solidFill>
            </a:endParaRPr>
          </a:p>
        </p:txBody>
      </p:sp>
    </p:spTree>
    <p:extLst>
      <p:ext uri="{BB962C8B-B14F-4D97-AF65-F5344CB8AC3E}">
        <p14:creationId xmlns:p14="http://schemas.microsoft.com/office/powerpoint/2010/main" val="34519208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500" b="0" i="0">
                <a:solidFill>
                  <a:srgbClr val="9E754F"/>
                </a:solidFill>
                <a:latin typeface="Adelle"/>
                <a:cs typeface="Adelle"/>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12/5/2015</a:t>
            </a:fld>
            <a:endParaRPr lang="en-US">
              <a:solidFill>
                <a:prstClr val="black">
                  <a:tint val="75000"/>
                </a:prstClr>
              </a:solidFill>
            </a:endParaRPr>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a:t>
            </a:fld>
            <a:endParaRPr>
              <a:solidFill>
                <a:prstClr val="black">
                  <a:tint val="75000"/>
                </a:prstClr>
              </a:solidFill>
            </a:endParaRPr>
          </a:p>
        </p:txBody>
      </p:sp>
    </p:spTree>
    <p:extLst>
      <p:ext uri="{BB962C8B-B14F-4D97-AF65-F5344CB8AC3E}">
        <p14:creationId xmlns:p14="http://schemas.microsoft.com/office/powerpoint/2010/main" val="137616890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theme" Target="../theme/theme2.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12980" y="3875034"/>
            <a:ext cx="13030760" cy="596900"/>
          </a:xfrm>
          <a:prstGeom prst="rect">
            <a:avLst/>
          </a:prstGeom>
        </p:spPr>
        <p:txBody>
          <a:bodyPr wrap="square" lIns="0" tIns="0" rIns="0" bIns="0">
            <a:spAutoFit/>
          </a:bodyPr>
          <a:lstStyle>
            <a:lvl1pPr>
              <a:defRPr sz="4500" b="0" i="0">
                <a:solidFill>
                  <a:srgbClr val="9E754F"/>
                </a:solidFill>
                <a:latin typeface="Adelle"/>
                <a:cs typeface="Adelle"/>
              </a:defRPr>
            </a:lvl1pPr>
          </a:lstStyle>
          <a:p>
            <a:endParaRPr/>
          </a:p>
        </p:txBody>
      </p:sp>
      <p:sp>
        <p:nvSpPr>
          <p:cNvPr id="3" name="Holder 3"/>
          <p:cNvSpPr>
            <a:spLocks noGrp="1"/>
          </p:cNvSpPr>
          <p:nvPr>
            <p:ph type="body" idx="1"/>
          </p:nvPr>
        </p:nvSpPr>
        <p:spPr>
          <a:xfrm>
            <a:off x="977900" y="2237604"/>
            <a:ext cx="11049000" cy="3213100"/>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4421632" y="9070848"/>
            <a:ext cx="4161536" cy="48768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650240" y="9070848"/>
            <a:ext cx="2991104" cy="48768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12/5/2015</a:t>
            </a:fld>
            <a:endParaRPr lang="en-US"/>
          </a:p>
        </p:txBody>
      </p:sp>
      <p:sp>
        <p:nvSpPr>
          <p:cNvPr id="6" name="Holder 6"/>
          <p:cNvSpPr>
            <a:spLocks noGrp="1"/>
          </p:cNvSpPr>
          <p:nvPr>
            <p:ph type="sldNum" sz="quarter" idx="7"/>
          </p:nvPr>
        </p:nvSpPr>
        <p:spPr>
          <a:xfrm>
            <a:off x="9363456" y="9070848"/>
            <a:ext cx="2991104" cy="48768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12980" y="3875034"/>
            <a:ext cx="13030760" cy="596900"/>
          </a:xfrm>
          <a:prstGeom prst="rect">
            <a:avLst/>
          </a:prstGeom>
        </p:spPr>
        <p:txBody>
          <a:bodyPr wrap="square" lIns="0" tIns="0" rIns="0" bIns="0">
            <a:spAutoFit/>
          </a:bodyPr>
          <a:lstStyle>
            <a:lvl1pPr>
              <a:defRPr sz="4500" b="0" i="0">
                <a:solidFill>
                  <a:srgbClr val="9E754F"/>
                </a:solidFill>
                <a:latin typeface="Adelle"/>
                <a:cs typeface="Adelle"/>
              </a:defRPr>
            </a:lvl1pPr>
          </a:lstStyle>
          <a:p>
            <a:endParaRPr/>
          </a:p>
        </p:txBody>
      </p:sp>
      <p:sp>
        <p:nvSpPr>
          <p:cNvPr id="3" name="Holder 3"/>
          <p:cNvSpPr>
            <a:spLocks noGrp="1"/>
          </p:cNvSpPr>
          <p:nvPr>
            <p:ph type="body" idx="1"/>
          </p:nvPr>
        </p:nvSpPr>
        <p:spPr>
          <a:xfrm>
            <a:off x="977900" y="2237604"/>
            <a:ext cx="11049000" cy="3213100"/>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4421632" y="9070848"/>
            <a:ext cx="4161536" cy="487680"/>
          </a:xfrm>
          <a:prstGeom prst="rect">
            <a:avLst/>
          </a:prstGeom>
        </p:spPr>
        <p:txBody>
          <a:bodyPr wrap="square" lIns="0" tIns="0" rIns="0" bIns="0">
            <a:spAutoFit/>
          </a:bodyPr>
          <a:lstStyle>
            <a:lvl1pPr algn="ctr">
              <a:defRPr>
                <a:solidFill>
                  <a:schemeClr val="tx1">
                    <a:tint val="75000"/>
                  </a:schemeClr>
                </a:solidFill>
              </a:defRPr>
            </a:lvl1pPr>
          </a:lstStyle>
          <a:p>
            <a:endParaRPr>
              <a:solidFill>
                <a:prstClr val="black">
                  <a:tint val="75000"/>
                </a:prstClr>
              </a:solidFill>
            </a:endParaRPr>
          </a:p>
        </p:txBody>
      </p:sp>
      <p:sp>
        <p:nvSpPr>
          <p:cNvPr id="5" name="Holder 5"/>
          <p:cNvSpPr>
            <a:spLocks noGrp="1"/>
          </p:cNvSpPr>
          <p:nvPr>
            <p:ph type="dt" sz="half" idx="6"/>
          </p:nvPr>
        </p:nvSpPr>
        <p:spPr>
          <a:xfrm>
            <a:off x="650240" y="9070848"/>
            <a:ext cx="2991104" cy="48768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12/5/2015</a:t>
            </a:fld>
            <a:endParaRPr lang="en-US">
              <a:solidFill>
                <a:prstClr val="black">
                  <a:tint val="75000"/>
                </a:prstClr>
              </a:solidFill>
            </a:endParaRPr>
          </a:p>
        </p:txBody>
      </p:sp>
      <p:sp>
        <p:nvSpPr>
          <p:cNvPr id="6" name="Holder 6"/>
          <p:cNvSpPr>
            <a:spLocks noGrp="1"/>
          </p:cNvSpPr>
          <p:nvPr>
            <p:ph type="sldNum" sz="quarter" idx="7"/>
          </p:nvPr>
        </p:nvSpPr>
        <p:spPr>
          <a:xfrm>
            <a:off x="9363456" y="9070848"/>
            <a:ext cx="2991104" cy="48768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rPr>
                <a:solidFill>
                  <a:prstClr val="black">
                    <a:tint val="75000"/>
                  </a:prstClr>
                </a:solidFill>
              </a:rPr>
              <a:pPr/>
              <a:t>‹#›</a:t>
            </a:fld>
            <a:endParaRPr>
              <a:solidFill>
                <a:prstClr val="black">
                  <a:tint val="75000"/>
                </a:prstClr>
              </a:solidFill>
            </a:endParaRPr>
          </a:p>
        </p:txBody>
      </p:sp>
    </p:spTree>
    <p:extLst>
      <p:ext uri="{BB962C8B-B14F-4D97-AF65-F5344CB8AC3E}">
        <p14:creationId xmlns:p14="http://schemas.microsoft.com/office/powerpoint/2010/main" val="3941713991"/>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5.xm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5.png"/><Relationship Id="rId7" Type="http://schemas.openxmlformats.org/officeDocument/2006/relationships/diagramColors" Target="../diagrams/colors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5.png"/><Relationship Id="rId7" Type="http://schemas.openxmlformats.org/officeDocument/2006/relationships/diagramColors" Target="../diagrams/colors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hyperlink" Target="https://creativecommons.org/licenses/by-nc-nd/2.0/" TargetMode="External"/><Relationship Id="rId5" Type="http://schemas.openxmlformats.org/officeDocument/2006/relationships/hyperlink" Target="https://www.flickr.com/photos/soursop555/3170013689/in/photolist-5Q89Cr-5Q7rPT-eG8gV6-dwvsD3-8SmEpM-dScMdG-dS7di8-dS7ctP-dScMuU-dS7e5k-5Q86Ea-5QbS3J-5Q7Efn-5Q7qCP-5QbQgo-5Q7ydr-5Qc8xo-5QbTqS-5QbPyu-5Qc9S5-5Q7EWB-5QbwaC-5QbLmm-5Q82XT-5Q7mTB-5Q7A8i-5QbxKQ-5Q8e4x-5Q7meH-5QbCaL-5Qc7RN-5Q7MiP-5Qbv1S-5Qcots-5QbC9A-5Qcroh-5Q7GbT-5QbLW7-5Q7rbp-5QbYfs-5Q7MWz-5QbwFW-5QcqEo-5Q7xCa-5QbAhj-5Q7JfK-5Q87kk-5QcfhJ-5Q7Q5F-5Q81ik" TargetMode="Externa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hyperlink" Target="mailto:info@napglobalnetwork.org" TargetMode="External"/><Relationship Id="rId2" Type="http://schemas.openxmlformats.org/officeDocument/2006/relationships/notesSlide" Target="../notesSlides/notesSlide9.xml"/><Relationship Id="rId1" Type="http://schemas.openxmlformats.org/officeDocument/2006/relationships/slideLayout" Target="../slideLayouts/slideLayout5.xml"/><Relationship Id="rId5" Type="http://schemas.openxmlformats.org/officeDocument/2006/relationships/image" Target="../media/image9.jp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146800" y="0"/>
            <a:ext cx="13004800" cy="9753600"/>
          </a:xfrm>
          <a:prstGeom prst="rect">
            <a:avLst/>
          </a:prstGeom>
        </p:spPr>
      </p:pic>
      <p:grpSp>
        <p:nvGrpSpPr>
          <p:cNvPr id="25" name="Group 24"/>
          <p:cNvGrpSpPr/>
          <p:nvPr/>
        </p:nvGrpSpPr>
        <p:grpSpPr>
          <a:xfrm>
            <a:off x="0" y="0"/>
            <a:ext cx="7391774" cy="9753600"/>
            <a:chOff x="0" y="0"/>
            <a:chExt cx="7391774" cy="9753600"/>
          </a:xfrm>
          <a:solidFill>
            <a:srgbClr val="EA431F"/>
          </a:solidFill>
        </p:grpSpPr>
        <p:sp>
          <p:nvSpPr>
            <p:cNvPr id="3" name="object 3"/>
            <p:cNvSpPr/>
            <p:nvPr/>
          </p:nvSpPr>
          <p:spPr>
            <a:xfrm>
              <a:off x="0" y="0"/>
              <a:ext cx="7391400" cy="9753600"/>
            </a:xfrm>
            <a:custGeom>
              <a:avLst/>
              <a:gdLst/>
              <a:ahLst/>
              <a:cxnLst/>
              <a:rect l="l" t="t" r="r" b="b"/>
              <a:pathLst>
                <a:path w="7391400" h="9753600">
                  <a:moveTo>
                    <a:pt x="6626599" y="0"/>
                  </a:moveTo>
                  <a:lnTo>
                    <a:pt x="0" y="0"/>
                  </a:lnTo>
                  <a:lnTo>
                    <a:pt x="0" y="9753600"/>
                  </a:lnTo>
                  <a:lnTo>
                    <a:pt x="6626599" y="9753600"/>
                  </a:lnTo>
                  <a:lnTo>
                    <a:pt x="6807368" y="9184048"/>
                  </a:lnTo>
                  <a:lnTo>
                    <a:pt x="6980211" y="8525038"/>
                  </a:lnTo>
                  <a:lnTo>
                    <a:pt x="7124648" y="7839265"/>
                  </a:lnTo>
                  <a:lnTo>
                    <a:pt x="7239332" y="7129143"/>
                  </a:lnTo>
                  <a:lnTo>
                    <a:pt x="7322916" y="6397083"/>
                  </a:lnTo>
                  <a:lnTo>
                    <a:pt x="7374054" y="5645498"/>
                  </a:lnTo>
                  <a:lnTo>
                    <a:pt x="7391400" y="4876800"/>
                  </a:lnTo>
                  <a:lnTo>
                    <a:pt x="7374054" y="4108101"/>
                  </a:lnTo>
                  <a:lnTo>
                    <a:pt x="7322916" y="3356516"/>
                  </a:lnTo>
                  <a:lnTo>
                    <a:pt x="7239332" y="2624456"/>
                  </a:lnTo>
                  <a:lnTo>
                    <a:pt x="7124648" y="1914334"/>
                  </a:lnTo>
                  <a:lnTo>
                    <a:pt x="6980211" y="1228561"/>
                  </a:lnTo>
                  <a:lnTo>
                    <a:pt x="6807368" y="569551"/>
                  </a:lnTo>
                  <a:lnTo>
                    <a:pt x="6626599" y="0"/>
                  </a:lnTo>
                  <a:close/>
                </a:path>
              </a:pathLst>
            </a:custGeom>
            <a:grpFill/>
          </p:spPr>
          <p:txBody>
            <a:bodyPr wrap="square" lIns="0" tIns="0" rIns="0" bIns="0" rtlCol="0"/>
            <a:lstStyle/>
            <a:p>
              <a:endParaRPr/>
            </a:p>
          </p:txBody>
        </p:sp>
        <p:sp>
          <p:nvSpPr>
            <p:cNvPr id="4" name="object 4"/>
            <p:cNvSpPr/>
            <p:nvPr/>
          </p:nvSpPr>
          <p:spPr>
            <a:xfrm>
              <a:off x="6626599" y="0"/>
              <a:ext cx="765175" cy="9753600"/>
            </a:xfrm>
            <a:custGeom>
              <a:avLst/>
              <a:gdLst/>
              <a:ahLst/>
              <a:cxnLst/>
              <a:rect l="l" t="t" r="r" b="b"/>
              <a:pathLst>
                <a:path w="765175" h="9753600">
                  <a:moveTo>
                    <a:pt x="0" y="9753600"/>
                  </a:moveTo>
                  <a:lnTo>
                    <a:pt x="180769" y="9184048"/>
                  </a:lnTo>
                  <a:lnTo>
                    <a:pt x="353612" y="8525038"/>
                  </a:lnTo>
                  <a:lnTo>
                    <a:pt x="498049" y="7839265"/>
                  </a:lnTo>
                  <a:lnTo>
                    <a:pt x="612733" y="7129143"/>
                  </a:lnTo>
                  <a:lnTo>
                    <a:pt x="696317" y="6397083"/>
                  </a:lnTo>
                  <a:lnTo>
                    <a:pt x="747455" y="5645498"/>
                  </a:lnTo>
                  <a:lnTo>
                    <a:pt x="764800" y="4876800"/>
                  </a:lnTo>
                  <a:lnTo>
                    <a:pt x="747455" y="4108101"/>
                  </a:lnTo>
                  <a:lnTo>
                    <a:pt x="696317" y="3356516"/>
                  </a:lnTo>
                  <a:lnTo>
                    <a:pt x="612733" y="2624456"/>
                  </a:lnTo>
                  <a:lnTo>
                    <a:pt x="498049" y="1914334"/>
                  </a:lnTo>
                  <a:lnTo>
                    <a:pt x="353612" y="1228561"/>
                  </a:lnTo>
                  <a:lnTo>
                    <a:pt x="180769" y="569551"/>
                  </a:lnTo>
                  <a:lnTo>
                    <a:pt x="0" y="0"/>
                  </a:lnTo>
                </a:path>
              </a:pathLst>
            </a:custGeom>
            <a:grpFill/>
            <a:ln w="63499">
              <a:solidFill>
                <a:srgbClr val="FFFFFF"/>
              </a:solidFill>
            </a:ln>
          </p:spPr>
          <p:txBody>
            <a:bodyPr wrap="square" lIns="0" tIns="0" rIns="0" bIns="0" rtlCol="0"/>
            <a:lstStyle/>
            <a:p>
              <a:endParaRPr/>
            </a:p>
          </p:txBody>
        </p:sp>
      </p:grpSp>
      <p:sp>
        <p:nvSpPr>
          <p:cNvPr id="5" name="object 5"/>
          <p:cNvSpPr txBox="1"/>
          <p:nvPr/>
        </p:nvSpPr>
        <p:spPr>
          <a:xfrm>
            <a:off x="3383083" y="3425246"/>
            <a:ext cx="3438821" cy="1421620"/>
          </a:xfrm>
          <a:prstGeom prst="rect">
            <a:avLst/>
          </a:prstGeom>
        </p:spPr>
        <p:txBody>
          <a:bodyPr vert="horz" wrap="square" lIns="0" tIns="0" rIns="0" bIns="0" rtlCol="0">
            <a:spAutoFit/>
          </a:bodyPr>
          <a:lstStyle/>
          <a:p>
            <a:pPr marL="12700" marR="5080">
              <a:lnSpc>
                <a:spcPct val="102800"/>
              </a:lnSpc>
            </a:pPr>
            <a:r>
              <a:rPr sz="3000" spc="20" dirty="0">
                <a:solidFill>
                  <a:srgbClr val="FFFFFF"/>
                </a:solidFill>
                <a:latin typeface="Arial"/>
                <a:cs typeface="Arial"/>
              </a:rPr>
              <a:t>C</a:t>
            </a:r>
            <a:r>
              <a:rPr sz="3000" spc="10" dirty="0">
                <a:solidFill>
                  <a:srgbClr val="FFFFFF"/>
                </a:solidFill>
                <a:latin typeface="Arial"/>
                <a:cs typeface="Arial"/>
              </a:rPr>
              <a:t>o</a:t>
            </a:r>
            <a:r>
              <a:rPr sz="3000" spc="-5" dirty="0">
                <a:solidFill>
                  <a:srgbClr val="FFFFFF"/>
                </a:solidFill>
                <a:latin typeface="Arial"/>
                <a:cs typeface="Arial"/>
              </a:rPr>
              <a:t>o</a:t>
            </a:r>
            <a:r>
              <a:rPr sz="3000" spc="-70" dirty="0">
                <a:solidFill>
                  <a:srgbClr val="FFFFFF"/>
                </a:solidFill>
                <a:latin typeface="Arial"/>
                <a:cs typeface="Arial"/>
              </a:rPr>
              <a:t>r</a:t>
            </a:r>
            <a:r>
              <a:rPr sz="3000" spc="-20" dirty="0">
                <a:solidFill>
                  <a:srgbClr val="FFFFFF"/>
                </a:solidFill>
                <a:latin typeface="Arial"/>
                <a:cs typeface="Arial"/>
              </a:rPr>
              <a:t>d</a:t>
            </a:r>
            <a:r>
              <a:rPr sz="3000" spc="-25" dirty="0">
                <a:solidFill>
                  <a:srgbClr val="FFFFFF"/>
                </a:solidFill>
                <a:latin typeface="Arial"/>
                <a:cs typeface="Arial"/>
              </a:rPr>
              <a:t>i</a:t>
            </a:r>
            <a:r>
              <a:rPr sz="3000" spc="-5" dirty="0">
                <a:solidFill>
                  <a:srgbClr val="FFFFFF"/>
                </a:solidFill>
                <a:latin typeface="Arial"/>
                <a:cs typeface="Arial"/>
              </a:rPr>
              <a:t>n</a:t>
            </a:r>
            <a:r>
              <a:rPr sz="3000" spc="20" dirty="0">
                <a:solidFill>
                  <a:srgbClr val="FFFFFF"/>
                </a:solidFill>
                <a:latin typeface="Arial"/>
                <a:cs typeface="Arial"/>
              </a:rPr>
              <a:t>a</a:t>
            </a:r>
            <a:r>
              <a:rPr sz="3000" spc="15" dirty="0">
                <a:solidFill>
                  <a:srgbClr val="FFFFFF"/>
                </a:solidFill>
                <a:latin typeface="Arial"/>
                <a:cs typeface="Arial"/>
              </a:rPr>
              <a:t>t</a:t>
            </a:r>
            <a:r>
              <a:rPr sz="3000" spc="-25" dirty="0">
                <a:solidFill>
                  <a:srgbClr val="FFFFFF"/>
                </a:solidFill>
                <a:latin typeface="Arial"/>
                <a:cs typeface="Arial"/>
              </a:rPr>
              <a:t>i</a:t>
            </a:r>
            <a:r>
              <a:rPr sz="3000" spc="-5" dirty="0">
                <a:solidFill>
                  <a:srgbClr val="FFFFFF"/>
                </a:solidFill>
                <a:latin typeface="Arial"/>
                <a:cs typeface="Arial"/>
              </a:rPr>
              <a:t>n</a:t>
            </a:r>
            <a:r>
              <a:rPr sz="3000" dirty="0">
                <a:solidFill>
                  <a:srgbClr val="FFFFFF"/>
                </a:solidFill>
                <a:latin typeface="Arial"/>
                <a:cs typeface="Arial"/>
              </a:rPr>
              <a:t>g </a:t>
            </a:r>
            <a:r>
              <a:rPr sz="3000" spc="-10" dirty="0">
                <a:solidFill>
                  <a:srgbClr val="FFFFFF"/>
                </a:solidFill>
                <a:latin typeface="Arial"/>
                <a:cs typeface="Arial"/>
              </a:rPr>
              <a:t>Cl</a:t>
            </a:r>
            <a:r>
              <a:rPr sz="3000" spc="20" dirty="0">
                <a:solidFill>
                  <a:srgbClr val="FFFFFF"/>
                </a:solidFill>
                <a:latin typeface="Arial"/>
                <a:cs typeface="Arial"/>
              </a:rPr>
              <a:t>i</a:t>
            </a:r>
            <a:r>
              <a:rPr sz="3000" dirty="0">
                <a:solidFill>
                  <a:srgbClr val="FFFFFF"/>
                </a:solidFill>
                <a:latin typeface="Arial"/>
                <a:cs typeface="Arial"/>
              </a:rPr>
              <a:t>m</a:t>
            </a:r>
            <a:r>
              <a:rPr sz="3000" spc="5" dirty="0">
                <a:solidFill>
                  <a:srgbClr val="FFFFFF"/>
                </a:solidFill>
                <a:latin typeface="Arial"/>
                <a:cs typeface="Arial"/>
              </a:rPr>
              <a:t>a</a:t>
            </a:r>
            <a:r>
              <a:rPr sz="3000" spc="15" dirty="0">
                <a:solidFill>
                  <a:srgbClr val="FFFFFF"/>
                </a:solidFill>
                <a:latin typeface="Arial"/>
                <a:cs typeface="Arial"/>
              </a:rPr>
              <a:t>t</a:t>
            </a:r>
            <a:r>
              <a:rPr sz="3000" spc="100" dirty="0">
                <a:solidFill>
                  <a:srgbClr val="FFFFFF"/>
                </a:solidFill>
                <a:latin typeface="Arial"/>
                <a:cs typeface="Arial"/>
              </a:rPr>
              <a:t>e</a:t>
            </a:r>
            <a:r>
              <a:rPr sz="3000" spc="30" dirty="0">
                <a:solidFill>
                  <a:srgbClr val="FFFFFF"/>
                </a:solidFill>
                <a:latin typeface="Arial"/>
                <a:cs typeface="Arial"/>
              </a:rPr>
              <a:t>-</a:t>
            </a:r>
            <a:r>
              <a:rPr sz="3000" spc="-45" dirty="0">
                <a:solidFill>
                  <a:srgbClr val="FFFFFF"/>
                </a:solidFill>
                <a:latin typeface="Arial"/>
                <a:cs typeface="Arial"/>
              </a:rPr>
              <a:t>R</a:t>
            </a:r>
            <a:r>
              <a:rPr sz="3000" spc="35" dirty="0">
                <a:solidFill>
                  <a:srgbClr val="FFFFFF"/>
                </a:solidFill>
                <a:latin typeface="Arial"/>
                <a:cs typeface="Arial"/>
              </a:rPr>
              <a:t>e</a:t>
            </a:r>
            <a:r>
              <a:rPr sz="3000" spc="-5" dirty="0">
                <a:solidFill>
                  <a:srgbClr val="FFFFFF"/>
                </a:solidFill>
                <a:latin typeface="Arial"/>
                <a:cs typeface="Arial"/>
              </a:rPr>
              <a:t>si</a:t>
            </a:r>
            <a:r>
              <a:rPr sz="3000" spc="-10" dirty="0">
                <a:solidFill>
                  <a:srgbClr val="FFFFFF"/>
                </a:solidFill>
                <a:latin typeface="Arial"/>
                <a:cs typeface="Arial"/>
              </a:rPr>
              <a:t>l</a:t>
            </a:r>
            <a:r>
              <a:rPr sz="3000" spc="25" dirty="0">
                <a:solidFill>
                  <a:srgbClr val="FFFFFF"/>
                </a:solidFill>
                <a:latin typeface="Arial"/>
                <a:cs typeface="Arial"/>
              </a:rPr>
              <a:t>ie</a:t>
            </a:r>
            <a:r>
              <a:rPr sz="3000" spc="15" dirty="0">
                <a:solidFill>
                  <a:srgbClr val="FFFFFF"/>
                </a:solidFill>
                <a:latin typeface="Arial"/>
                <a:cs typeface="Arial"/>
              </a:rPr>
              <a:t>n</a:t>
            </a:r>
            <a:r>
              <a:rPr sz="3000" dirty="0">
                <a:solidFill>
                  <a:srgbClr val="FFFFFF"/>
                </a:solidFill>
                <a:latin typeface="Arial"/>
                <a:cs typeface="Arial"/>
              </a:rPr>
              <a:t>t </a:t>
            </a:r>
            <a:r>
              <a:rPr sz="3000" spc="10" dirty="0">
                <a:solidFill>
                  <a:srgbClr val="FFFFFF"/>
                </a:solidFill>
                <a:latin typeface="Arial"/>
                <a:cs typeface="Arial"/>
              </a:rPr>
              <a:t>D</a:t>
            </a:r>
            <a:r>
              <a:rPr sz="3000" dirty="0">
                <a:solidFill>
                  <a:srgbClr val="FFFFFF"/>
                </a:solidFill>
                <a:latin typeface="Arial"/>
                <a:cs typeface="Arial"/>
              </a:rPr>
              <a:t>e</a:t>
            </a:r>
            <a:r>
              <a:rPr sz="3000" spc="-15" dirty="0">
                <a:solidFill>
                  <a:srgbClr val="FFFFFF"/>
                </a:solidFill>
                <a:latin typeface="Arial"/>
                <a:cs typeface="Arial"/>
              </a:rPr>
              <a:t>v</a:t>
            </a:r>
            <a:r>
              <a:rPr sz="3000" spc="-5" dirty="0">
                <a:solidFill>
                  <a:srgbClr val="FFFFFF"/>
                </a:solidFill>
                <a:latin typeface="Arial"/>
                <a:cs typeface="Arial"/>
              </a:rPr>
              <a:t>e</a:t>
            </a:r>
            <a:r>
              <a:rPr sz="3000" spc="-60" dirty="0">
                <a:solidFill>
                  <a:srgbClr val="FFFFFF"/>
                </a:solidFill>
                <a:latin typeface="Arial"/>
                <a:cs typeface="Arial"/>
              </a:rPr>
              <a:t>l</a:t>
            </a:r>
            <a:r>
              <a:rPr sz="3000" spc="-10" dirty="0">
                <a:solidFill>
                  <a:srgbClr val="FFFFFF"/>
                </a:solidFill>
                <a:latin typeface="Arial"/>
                <a:cs typeface="Arial"/>
              </a:rPr>
              <a:t>o</a:t>
            </a:r>
            <a:r>
              <a:rPr sz="3000" dirty="0">
                <a:solidFill>
                  <a:srgbClr val="FFFFFF"/>
                </a:solidFill>
                <a:latin typeface="Arial"/>
                <a:cs typeface="Arial"/>
              </a:rPr>
              <a:t>pm</a:t>
            </a:r>
            <a:r>
              <a:rPr sz="3000" spc="-5" dirty="0">
                <a:solidFill>
                  <a:srgbClr val="FFFFFF"/>
                </a:solidFill>
                <a:latin typeface="Arial"/>
                <a:cs typeface="Arial"/>
              </a:rPr>
              <a:t>e</a:t>
            </a:r>
            <a:r>
              <a:rPr sz="3000" spc="15" dirty="0">
                <a:solidFill>
                  <a:srgbClr val="FFFFFF"/>
                </a:solidFill>
                <a:latin typeface="Arial"/>
                <a:cs typeface="Arial"/>
              </a:rPr>
              <a:t>n</a:t>
            </a:r>
            <a:r>
              <a:rPr sz="3000" dirty="0">
                <a:solidFill>
                  <a:srgbClr val="FFFFFF"/>
                </a:solidFill>
                <a:latin typeface="Arial"/>
                <a:cs typeface="Arial"/>
              </a:rPr>
              <a:t>t</a:t>
            </a:r>
            <a:endParaRPr sz="3000" dirty="0">
              <a:latin typeface="Arial"/>
              <a:cs typeface="Arial"/>
            </a:endParaRPr>
          </a:p>
        </p:txBody>
      </p:sp>
      <p:sp>
        <p:nvSpPr>
          <p:cNvPr id="23" name="object 23"/>
          <p:cNvSpPr txBox="1"/>
          <p:nvPr/>
        </p:nvSpPr>
        <p:spPr>
          <a:xfrm>
            <a:off x="528306" y="5783673"/>
            <a:ext cx="5813799" cy="3328604"/>
          </a:xfrm>
          <a:prstGeom prst="rect">
            <a:avLst/>
          </a:prstGeom>
        </p:spPr>
        <p:txBody>
          <a:bodyPr vert="horz" wrap="square" lIns="0" tIns="0" rIns="0" bIns="0" rtlCol="0">
            <a:spAutoFit/>
          </a:bodyPr>
          <a:lstStyle/>
          <a:p>
            <a:pPr marL="12700" marR="5080">
              <a:lnSpc>
                <a:spcPct val="102699"/>
              </a:lnSpc>
            </a:pPr>
            <a:r>
              <a:rPr lang="en-CA" sz="3000" spc="-10" dirty="0">
                <a:solidFill>
                  <a:srgbClr val="FFFFFF"/>
                </a:solidFill>
                <a:latin typeface="Arial"/>
                <a:cs typeface="Arial"/>
              </a:rPr>
              <a:t>Jamaica’s use of climate information in the NAP process: A transferable model</a:t>
            </a:r>
            <a:r>
              <a:rPr lang="en-CA" sz="3000" spc="-10" dirty="0" smtClean="0">
                <a:solidFill>
                  <a:srgbClr val="FFFFFF"/>
                </a:solidFill>
                <a:latin typeface="Arial"/>
                <a:cs typeface="Arial"/>
              </a:rPr>
              <a:t>?</a:t>
            </a:r>
          </a:p>
          <a:p>
            <a:pPr marL="12700" marR="5080">
              <a:lnSpc>
                <a:spcPct val="102699"/>
              </a:lnSpc>
            </a:pPr>
            <a:r>
              <a:rPr lang="en-US" sz="3000" spc="-10" dirty="0">
                <a:solidFill>
                  <a:srgbClr val="FFFFFF"/>
                </a:solidFill>
                <a:latin typeface="Arial"/>
                <a:cs typeface="Arial"/>
              </a:rPr>
              <a:t>Dec. 5, </a:t>
            </a:r>
            <a:r>
              <a:rPr lang="en-US" sz="3000" spc="-10" dirty="0" smtClean="0">
                <a:solidFill>
                  <a:srgbClr val="FFFFFF"/>
                </a:solidFill>
                <a:latin typeface="Arial"/>
                <a:cs typeface="Arial"/>
              </a:rPr>
              <a:t>2015 | COP21 event</a:t>
            </a:r>
            <a:endParaRPr lang="en-US" sz="3000" dirty="0">
              <a:latin typeface="Arial"/>
              <a:cs typeface="Arial"/>
            </a:endParaRPr>
          </a:p>
          <a:p>
            <a:pPr marL="12700" marR="5080">
              <a:lnSpc>
                <a:spcPct val="102699"/>
              </a:lnSpc>
            </a:pPr>
            <a:endParaRPr lang="en-CA" sz="3000" spc="-10" dirty="0" smtClean="0">
              <a:solidFill>
                <a:srgbClr val="FFFFFF"/>
              </a:solidFill>
              <a:latin typeface="Arial"/>
              <a:cs typeface="Arial"/>
            </a:endParaRPr>
          </a:p>
          <a:p>
            <a:pPr marL="12700" marR="5080">
              <a:lnSpc>
                <a:spcPct val="102699"/>
              </a:lnSpc>
            </a:pPr>
            <a:r>
              <a:rPr lang="en-US" sz="3000" i="1" spc="-10" dirty="0" smtClean="0">
                <a:solidFill>
                  <a:srgbClr val="FFFFFF"/>
                </a:solidFill>
                <a:latin typeface="Arial"/>
                <a:cs typeface="Arial"/>
              </a:rPr>
              <a:t>Albert Daley, MWLECC, Jamaica</a:t>
            </a:r>
          </a:p>
          <a:p>
            <a:pPr marL="12700" marR="5080">
              <a:lnSpc>
                <a:spcPct val="102699"/>
              </a:lnSpc>
            </a:pPr>
            <a:endParaRPr lang="en-US" sz="3000" spc="-10" dirty="0" smtClean="0">
              <a:solidFill>
                <a:srgbClr val="FFFFFF"/>
              </a:solidFill>
              <a:latin typeface="Arial"/>
              <a:cs typeface="Arial"/>
            </a:endParaRPr>
          </a:p>
        </p:txBody>
      </p:sp>
      <p:pic>
        <p:nvPicPr>
          <p:cNvPr id="27" name="Picture 26" descr="NAPGN_logo_english_white.pn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98505" y="582128"/>
            <a:ext cx="5943600" cy="2971800"/>
          </a:xfrm>
          <a:prstGeom prst="rect">
            <a:avLst/>
          </a:prstGeom>
        </p:spPr>
      </p:pic>
      <p:sp>
        <p:nvSpPr>
          <p:cNvPr id="7" name="Rectangle 6"/>
          <p:cNvSpPr/>
          <p:nvPr/>
        </p:nvSpPr>
        <p:spPr>
          <a:xfrm>
            <a:off x="-16164" y="8902601"/>
            <a:ext cx="18846800" cy="850999"/>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9021746"/>
            <a:ext cx="8915400" cy="762000"/>
          </a:xfrm>
          <a:prstGeom prst="rect">
            <a:avLst/>
          </a:prstGeom>
        </p:spPr>
      </p:pic>
    </p:spTree>
    <p:extLst>
      <p:ext uri="{BB962C8B-B14F-4D97-AF65-F5344CB8AC3E}">
        <p14:creationId xmlns:p14="http://schemas.microsoft.com/office/powerpoint/2010/main" val="35240103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717242" y="0"/>
            <a:ext cx="14621603" cy="9753600"/>
          </a:xfrm>
          <a:prstGeom prst="rect">
            <a:avLst/>
          </a:prstGeom>
        </p:spPr>
      </p:pic>
      <p:grpSp>
        <p:nvGrpSpPr>
          <p:cNvPr id="8" name="Group 7"/>
          <p:cNvGrpSpPr/>
          <p:nvPr/>
        </p:nvGrpSpPr>
        <p:grpSpPr>
          <a:xfrm>
            <a:off x="0" y="0"/>
            <a:ext cx="9582150" cy="9753600"/>
            <a:chOff x="0" y="0"/>
            <a:chExt cx="9582150" cy="9753600"/>
          </a:xfrm>
          <a:solidFill>
            <a:srgbClr val="EA431F"/>
          </a:solidFill>
        </p:grpSpPr>
        <p:sp>
          <p:nvSpPr>
            <p:cNvPr id="9" name="object 3"/>
            <p:cNvSpPr/>
            <p:nvPr/>
          </p:nvSpPr>
          <p:spPr>
            <a:xfrm>
              <a:off x="0" y="0"/>
              <a:ext cx="9582150" cy="9753600"/>
            </a:xfrm>
            <a:custGeom>
              <a:avLst/>
              <a:gdLst/>
              <a:ahLst/>
              <a:cxnLst/>
              <a:rect l="l" t="t" r="r" b="b"/>
              <a:pathLst>
                <a:path w="9582150" h="9753600">
                  <a:moveTo>
                    <a:pt x="8817349" y="0"/>
                  </a:moveTo>
                  <a:lnTo>
                    <a:pt x="0" y="0"/>
                  </a:lnTo>
                  <a:lnTo>
                    <a:pt x="0" y="9753600"/>
                  </a:lnTo>
                  <a:lnTo>
                    <a:pt x="8817349" y="9753600"/>
                  </a:lnTo>
                  <a:lnTo>
                    <a:pt x="8998118" y="9184048"/>
                  </a:lnTo>
                  <a:lnTo>
                    <a:pt x="9170961" y="8525038"/>
                  </a:lnTo>
                  <a:lnTo>
                    <a:pt x="9315398" y="7839265"/>
                  </a:lnTo>
                  <a:lnTo>
                    <a:pt x="9430082" y="7129143"/>
                  </a:lnTo>
                  <a:lnTo>
                    <a:pt x="9513666" y="6397083"/>
                  </a:lnTo>
                  <a:lnTo>
                    <a:pt x="9564804" y="5645498"/>
                  </a:lnTo>
                  <a:lnTo>
                    <a:pt x="9582150" y="4876800"/>
                  </a:lnTo>
                  <a:lnTo>
                    <a:pt x="9564804" y="4108101"/>
                  </a:lnTo>
                  <a:lnTo>
                    <a:pt x="9513666" y="3356516"/>
                  </a:lnTo>
                  <a:lnTo>
                    <a:pt x="9430082" y="2624456"/>
                  </a:lnTo>
                  <a:lnTo>
                    <a:pt x="9315398" y="1914334"/>
                  </a:lnTo>
                  <a:lnTo>
                    <a:pt x="9170961" y="1228561"/>
                  </a:lnTo>
                  <a:lnTo>
                    <a:pt x="8998118" y="569551"/>
                  </a:lnTo>
                  <a:lnTo>
                    <a:pt x="8817349" y="0"/>
                  </a:lnTo>
                  <a:close/>
                </a:path>
              </a:pathLst>
            </a:custGeom>
            <a:grpFill/>
            <a:ln w="76200" cmpd="sng">
              <a:noFill/>
            </a:ln>
          </p:spPr>
          <p:txBody>
            <a:bodyPr wrap="square" lIns="0" tIns="0" rIns="0" bIns="0" rtlCol="0"/>
            <a:lstStyle/>
            <a:p>
              <a:endParaRPr>
                <a:solidFill>
                  <a:prstClr val="black"/>
                </a:solidFill>
              </a:endParaRPr>
            </a:p>
          </p:txBody>
        </p:sp>
        <p:sp>
          <p:nvSpPr>
            <p:cNvPr id="10" name="object 4"/>
            <p:cNvSpPr/>
            <p:nvPr/>
          </p:nvSpPr>
          <p:spPr>
            <a:xfrm>
              <a:off x="8788400" y="0"/>
              <a:ext cx="765175" cy="9753600"/>
            </a:xfrm>
            <a:custGeom>
              <a:avLst/>
              <a:gdLst/>
              <a:ahLst/>
              <a:cxnLst/>
              <a:rect l="l" t="t" r="r" b="b"/>
              <a:pathLst>
                <a:path w="765175" h="9753600">
                  <a:moveTo>
                    <a:pt x="0" y="9753600"/>
                  </a:moveTo>
                  <a:lnTo>
                    <a:pt x="180769" y="9184048"/>
                  </a:lnTo>
                  <a:lnTo>
                    <a:pt x="353612" y="8525038"/>
                  </a:lnTo>
                  <a:lnTo>
                    <a:pt x="498049" y="7839265"/>
                  </a:lnTo>
                  <a:lnTo>
                    <a:pt x="612733" y="7129143"/>
                  </a:lnTo>
                  <a:lnTo>
                    <a:pt x="696317" y="6397083"/>
                  </a:lnTo>
                  <a:lnTo>
                    <a:pt x="747455" y="5645498"/>
                  </a:lnTo>
                  <a:lnTo>
                    <a:pt x="764800" y="4876800"/>
                  </a:lnTo>
                  <a:lnTo>
                    <a:pt x="747455" y="4108101"/>
                  </a:lnTo>
                  <a:lnTo>
                    <a:pt x="696317" y="3356516"/>
                  </a:lnTo>
                  <a:lnTo>
                    <a:pt x="612733" y="2624456"/>
                  </a:lnTo>
                  <a:lnTo>
                    <a:pt x="498049" y="1914334"/>
                  </a:lnTo>
                  <a:lnTo>
                    <a:pt x="353612" y="1228561"/>
                  </a:lnTo>
                  <a:lnTo>
                    <a:pt x="180769" y="569551"/>
                  </a:lnTo>
                  <a:lnTo>
                    <a:pt x="0" y="0"/>
                  </a:lnTo>
                </a:path>
              </a:pathLst>
            </a:custGeom>
            <a:grpFill/>
            <a:ln w="63499">
              <a:solidFill>
                <a:srgbClr val="FFFFFF"/>
              </a:solidFill>
            </a:ln>
          </p:spPr>
          <p:txBody>
            <a:bodyPr wrap="square" lIns="0" tIns="0" rIns="0" bIns="0" rtlCol="0"/>
            <a:lstStyle/>
            <a:p>
              <a:endParaRPr>
                <a:solidFill>
                  <a:prstClr val="black"/>
                </a:solidFill>
              </a:endParaRPr>
            </a:p>
          </p:txBody>
        </p:sp>
      </p:grpSp>
      <p:sp>
        <p:nvSpPr>
          <p:cNvPr id="13" name="object 7"/>
          <p:cNvSpPr/>
          <p:nvPr/>
        </p:nvSpPr>
        <p:spPr>
          <a:xfrm>
            <a:off x="12028044" y="8738870"/>
            <a:ext cx="751161" cy="786130"/>
          </a:xfrm>
          <a:prstGeom prst="rect">
            <a:avLst/>
          </a:prstGeom>
          <a:blipFill>
            <a:blip r:embed="rId4" cstate="email">
              <a:extLst>
                <a:ext uri="{28A0092B-C50C-407E-A947-70E740481C1C}">
                  <a14:useLocalDpi xmlns:a14="http://schemas.microsoft.com/office/drawing/2010/main"/>
                </a:ext>
              </a:extLst>
            </a:blip>
            <a:stretch>
              <a:fillRect/>
            </a:stretch>
          </a:blipFill>
        </p:spPr>
        <p:txBody>
          <a:bodyPr wrap="square" lIns="0" tIns="0" rIns="0" bIns="0" rtlCol="0"/>
          <a:lstStyle/>
          <a:p>
            <a:endParaRPr>
              <a:solidFill>
                <a:prstClr val="black"/>
              </a:solidFill>
            </a:endParaRPr>
          </a:p>
        </p:txBody>
      </p:sp>
      <p:sp>
        <p:nvSpPr>
          <p:cNvPr id="17" name="object 8"/>
          <p:cNvSpPr txBox="1"/>
          <p:nvPr/>
        </p:nvSpPr>
        <p:spPr>
          <a:xfrm>
            <a:off x="635240" y="41031"/>
            <a:ext cx="8753696" cy="2962349"/>
          </a:xfrm>
          <a:prstGeom prst="rect">
            <a:avLst/>
          </a:prstGeom>
        </p:spPr>
        <p:txBody>
          <a:bodyPr vert="horz" wrap="square" lIns="0" tIns="0" rIns="0" bIns="0" rtlCol="0">
            <a:spAutoFit/>
          </a:bodyPr>
          <a:lstStyle/>
          <a:p>
            <a:pPr marL="12700">
              <a:lnSpc>
                <a:spcPts val="7709"/>
              </a:lnSpc>
              <a:tabLst>
                <a:tab pos="2202180" algn="l"/>
                <a:tab pos="4213225" algn="l"/>
              </a:tabLst>
            </a:pPr>
            <a:r>
              <a:rPr lang="en-US" sz="6500" b="1" dirty="0" smtClean="0">
                <a:solidFill>
                  <a:srgbClr val="FFFFFF"/>
                </a:solidFill>
                <a:latin typeface="Arial"/>
                <a:cs typeface="Arial"/>
              </a:rPr>
              <a:t>Jamaica’s NAP: Institutional Framework</a:t>
            </a:r>
            <a:endParaRPr sz="6500" b="1" dirty="0">
              <a:solidFill>
                <a:prstClr val="black"/>
              </a:solidFill>
              <a:latin typeface="Arial"/>
              <a:cs typeface="Arial"/>
            </a:endParaRPr>
          </a:p>
        </p:txBody>
      </p:sp>
      <p:sp>
        <p:nvSpPr>
          <p:cNvPr id="18" name="object 4"/>
          <p:cNvSpPr txBox="1"/>
          <p:nvPr/>
        </p:nvSpPr>
        <p:spPr>
          <a:xfrm>
            <a:off x="470602" y="3429000"/>
            <a:ext cx="9082973" cy="5706177"/>
          </a:xfrm>
          <a:prstGeom prst="rect">
            <a:avLst/>
          </a:prstGeom>
        </p:spPr>
        <p:txBody>
          <a:bodyPr vert="horz" wrap="square" lIns="0" tIns="0" rIns="0" bIns="0" rtlCol="0">
            <a:spAutoFit/>
          </a:bodyPr>
          <a:lstStyle/>
          <a:p>
            <a:pPr marL="469900" marR="1410970" indent="-457200">
              <a:lnSpc>
                <a:spcPct val="102699"/>
              </a:lnSpc>
              <a:buFont typeface="Arial" panose="020B0604020202020204" pitchFamily="34" charset="0"/>
              <a:buChar char="•"/>
            </a:pPr>
            <a:r>
              <a:rPr lang="en-US" sz="3000" dirty="0" smtClean="0">
                <a:solidFill>
                  <a:srgbClr val="FFFFFF"/>
                </a:solidFill>
                <a:latin typeface="Arial"/>
                <a:cs typeface="Arial"/>
              </a:rPr>
              <a:t>Vision 2030 Jamaica –Long Term Plan</a:t>
            </a:r>
          </a:p>
          <a:p>
            <a:pPr marL="469900" marR="1410970" indent="-457200">
              <a:lnSpc>
                <a:spcPct val="102699"/>
              </a:lnSpc>
              <a:buFont typeface="Arial" panose="020B0604020202020204" pitchFamily="34" charset="0"/>
              <a:buChar char="•"/>
            </a:pPr>
            <a:r>
              <a:rPr lang="en-US" sz="3000" dirty="0" smtClean="0">
                <a:solidFill>
                  <a:srgbClr val="FFFFFF"/>
                </a:solidFill>
                <a:latin typeface="Arial"/>
                <a:cs typeface="Arial"/>
              </a:rPr>
              <a:t>Establishment of the Ministry of Water, Land Environment &amp; Climate Change</a:t>
            </a:r>
          </a:p>
          <a:p>
            <a:pPr marL="469900" marR="1410970" indent="-457200">
              <a:lnSpc>
                <a:spcPct val="102699"/>
              </a:lnSpc>
              <a:buFont typeface="Arial" panose="020B0604020202020204" pitchFamily="34" charset="0"/>
              <a:buChar char="•"/>
            </a:pPr>
            <a:r>
              <a:rPr lang="en-US" sz="3000" dirty="0" smtClean="0">
                <a:solidFill>
                  <a:srgbClr val="FFFFFF"/>
                </a:solidFill>
                <a:latin typeface="Arial"/>
                <a:cs typeface="Arial"/>
              </a:rPr>
              <a:t>Establishment of A Climate Change Div. </a:t>
            </a:r>
          </a:p>
          <a:p>
            <a:pPr marL="469900" marR="1410970" indent="-457200">
              <a:lnSpc>
                <a:spcPct val="102699"/>
              </a:lnSpc>
              <a:buFont typeface="Arial" panose="020B0604020202020204" pitchFamily="34" charset="0"/>
              <a:buChar char="•"/>
            </a:pPr>
            <a:r>
              <a:rPr lang="en-US" sz="3000" dirty="0" smtClean="0">
                <a:solidFill>
                  <a:srgbClr val="FFFFFF"/>
                </a:solidFill>
                <a:latin typeface="Arial"/>
                <a:cs typeface="Arial"/>
              </a:rPr>
              <a:t>Focal Point Network - 27 Climate Change Focal Points from Ministries &amp; Agencies</a:t>
            </a:r>
          </a:p>
          <a:p>
            <a:pPr marL="469900" marR="1410970" indent="-457200">
              <a:lnSpc>
                <a:spcPct val="102699"/>
              </a:lnSpc>
              <a:buFont typeface="Arial" panose="020B0604020202020204" pitchFamily="34" charset="0"/>
              <a:buChar char="•"/>
            </a:pPr>
            <a:r>
              <a:rPr lang="en-US" sz="3000" dirty="0" smtClean="0">
                <a:solidFill>
                  <a:srgbClr val="FFFFFF"/>
                </a:solidFill>
                <a:latin typeface="Arial"/>
                <a:cs typeface="Arial"/>
              </a:rPr>
              <a:t>Climate Change Policy Framework: calls for the development of sector strategies and action plan</a:t>
            </a:r>
          </a:p>
          <a:p>
            <a:pPr marL="469900" marR="1410970" indent="-457200">
              <a:lnSpc>
                <a:spcPct val="102699"/>
              </a:lnSpc>
              <a:buFont typeface="Arial" panose="020B0604020202020204" pitchFamily="34" charset="0"/>
              <a:buChar char="•"/>
            </a:pPr>
            <a:r>
              <a:rPr lang="en-US" sz="3000" dirty="0" smtClean="0">
                <a:solidFill>
                  <a:srgbClr val="FFFFFF"/>
                </a:solidFill>
                <a:latin typeface="Arial"/>
                <a:cs typeface="Arial"/>
              </a:rPr>
              <a:t>Engaging of the Meteorological Service, Jamaica  to support planning and </a:t>
            </a:r>
            <a:r>
              <a:rPr lang="en-US" sz="3000" dirty="0" err="1" smtClean="0">
                <a:solidFill>
                  <a:srgbClr val="FFFFFF"/>
                </a:solidFill>
                <a:latin typeface="Arial"/>
                <a:cs typeface="Arial"/>
              </a:rPr>
              <a:t>decionmakers</a:t>
            </a:r>
            <a:r>
              <a:rPr lang="en-US" sz="3000" dirty="0" smtClean="0">
                <a:solidFill>
                  <a:srgbClr val="FFFFFF"/>
                </a:solidFill>
                <a:latin typeface="Arial"/>
                <a:cs typeface="Arial"/>
              </a:rPr>
              <a:t> </a:t>
            </a:r>
            <a:endParaRPr sz="3000" b="1" dirty="0">
              <a:solidFill>
                <a:srgbClr val="FFFFFF"/>
              </a:solidFill>
              <a:latin typeface="Arial"/>
              <a:cs typeface="Arial"/>
            </a:endParaRPr>
          </a:p>
        </p:txBody>
      </p:sp>
      <p:sp>
        <p:nvSpPr>
          <p:cNvPr id="12" name="TextBox 11"/>
          <p:cNvSpPr txBox="1"/>
          <p:nvPr/>
        </p:nvSpPr>
        <p:spPr>
          <a:xfrm>
            <a:off x="8966087" y="9155668"/>
            <a:ext cx="3061956" cy="369332"/>
          </a:xfrm>
          <a:prstGeom prst="rect">
            <a:avLst/>
          </a:prstGeom>
          <a:solidFill>
            <a:schemeClr val="tx1">
              <a:alpha val="62000"/>
            </a:schemeClr>
          </a:solidFill>
        </p:spPr>
        <p:txBody>
          <a:bodyPr wrap="none" rtlCol="0">
            <a:spAutoFit/>
          </a:bodyPr>
          <a:lstStyle/>
          <a:p>
            <a:r>
              <a:rPr lang="en-US" dirty="0" smtClean="0">
                <a:solidFill>
                  <a:schemeClr val="bg1"/>
                </a:solidFill>
              </a:rPr>
              <a:t>Photo: Elizabeth </a:t>
            </a:r>
            <a:r>
              <a:rPr lang="en-US" dirty="0" err="1" smtClean="0">
                <a:solidFill>
                  <a:schemeClr val="bg1"/>
                </a:solidFill>
              </a:rPr>
              <a:t>Gawthrop</a:t>
            </a:r>
            <a:r>
              <a:rPr lang="en-US" dirty="0" smtClean="0">
                <a:solidFill>
                  <a:schemeClr val="bg1"/>
                </a:solidFill>
              </a:rPr>
              <a:t>, IRI</a:t>
            </a:r>
            <a:endParaRPr lang="en-US" dirty="0">
              <a:solidFill>
                <a:schemeClr val="bg1"/>
              </a:solidFill>
            </a:endParaRPr>
          </a:p>
        </p:txBody>
      </p:sp>
    </p:spTree>
    <p:extLst>
      <p:ext uri="{BB962C8B-B14F-4D97-AF65-F5344CB8AC3E}">
        <p14:creationId xmlns:p14="http://schemas.microsoft.com/office/powerpoint/2010/main" val="15104882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4F5560"/>
        </a:solidFill>
        <a:effectLst/>
      </p:bgPr>
    </p:bg>
    <p:spTree>
      <p:nvGrpSpPr>
        <p:cNvPr id="1" name=""/>
        <p:cNvGrpSpPr/>
        <p:nvPr/>
      </p:nvGrpSpPr>
      <p:grpSpPr>
        <a:xfrm>
          <a:off x="0" y="0"/>
          <a:ext cx="0" cy="0"/>
          <a:chOff x="0" y="0"/>
          <a:chExt cx="0" cy="0"/>
        </a:xfrm>
      </p:grpSpPr>
      <p:sp>
        <p:nvSpPr>
          <p:cNvPr id="11" name="object 7"/>
          <p:cNvSpPr/>
          <p:nvPr/>
        </p:nvSpPr>
        <p:spPr>
          <a:xfrm>
            <a:off x="11652463" y="533400"/>
            <a:ext cx="751161" cy="786130"/>
          </a:xfrm>
          <a:prstGeom prst="rect">
            <a:avLst/>
          </a:prstGeom>
          <a:blipFill>
            <a:blip r:embed="rId3" cstate="email">
              <a:extLst>
                <a:ext uri="{28A0092B-C50C-407E-A947-70E740481C1C}">
                  <a14:useLocalDpi xmlns:a14="http://schemas.microsoft.com/office/drawing/2010/main"/>
                </a:ext>
              </a:extLst>
            </a:blip>
            <a:stretch>
              <a:fillRect/>
            </a:stretch>
          </a:blipFill>
        </p:spPr>
        <p:txBody>
          <a:bodyPr wrap="square" lIns="0" tIns="0" rIns="0" bIns="0" rtlCol="0"/>
          <a:lstStyle/>
          <a:p>
            <a:endParaRPr>
              <a:solidFill>
                <a:prstClr val="black"/>
              </a:solidFill>
            </a:endParaRPr>
          </a:p>
        </p:txBody>
      </p:sp>
      <p:sp>
        <p:nvSpPr>
          <p:cNvPr id="6" name="object 8"/>
          <p:cNvSpPr txBox="1"/>
          <p:nvPr/>
        </p:nvSpPr>
        <p:spPr>
          <a:xfrm>
            <a:off x="635000" y="533400"/>
            <a:ext cx="11696700" cy="2962349"/>
          </a:xfrm>
          <a:prstGeom prst="rect">
            <a:avLst/>
          </a:prstGeom>
        </p:spPr>
        <p:txBody>
          <a:bodyPr vert="horz" wrap="square" lIns="0" tIns="0" rIns="0" bIns="0" rtlCol="0">
            <a:spAutoFit/>
          </a:bodyPr>
          <a:lstStyle/>
          <a:p>
            <a:pPr marL="12700">
              <a:lnSpc>
                <a:spcPts val="7709"/>
              </a:lnSpc>
              <a:tabLst>
                <a:tab pos="2202180" algn="l"/>
                <a:tab pos="4213225" algn="l"/>
              </a:tabLst>
            </a:pPr>
            <a:r>
              <a:rPr lang="en-US" sz="6500" b="1" dirty="0" smtClean="0">
                <a:solidFill>
                  <a:srgbClr val="FFFFFF"/>
                </a:solidFill>
                <a:latin typeface="Arial"/>
                <a:cs typeface="Arial"/>
              </a:rPr>
              <a:t>Providing Climate Information Across Sectors</a:t>
            </a:r>
          </a:p>
          <a:p>
            <a:pPr marL="12700">
              <a:lnSpc>
                <a:spcPts val="7709"/>
              </a:lnSpc>
              <a:tabLst>
                <a:tab pos="2202180" algn="l"/>
                <a:tab pos="4213225" algn="l"/>
              </a:tabLst>
            </a:pPr>
            <a:endParaRPr sz="6500" b="1" dirty="0">
              <a:solidFill>
                <a:prstClr val="black"/>
              </a:solidFill>
              <a:latin typeface="Arial"/>
              <a:cs typeface="Arial"/>
            </a:endParaRPr>
          </a:p>
        </p:txBody>
      </p:sp>
      <p:graphicFrame>
        <p:nvGraphicFramePr>
          <p:cNvPr id="7" name="Diagram 6"/>
          <p:cNvGraphicFramePr/>
          <p:nvPr>
            <p:extLst>
              <p:ext uri="{D42A27DB-BD31-4B8C-83A1-F6EECF244321}">
                <p14:modId xmlns:p14="http://schemas.microsoft.com/office/powerpoint/2010/main" val="24859439"/>
              </p:ext>
            </p:extLst>
          </p:nvPr>
        </p:nvGraphicFramePr>
        <p:xfrm>
          <a:off x="2148416" y="2971800"/>
          <a:ext cx="8669867" cy="577991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609022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EA431F"/>
        </a:solidFill>
        <a:effectLst/>
      </p:bgPr>
    </p:bg>
    <p:spTree>
      <p:nvGrpSpPr>
        <p:cNvPr id="1" name=""/>
        <p:cNvGrpSpPr/>
        <p:nvPr/>
      </p:nvGrpSpPr>
      <p:grpSpPr>
        <a:xfrm>
          <a:off x="0" y="0"/>
          <a:ext cx="0" cy="0"/>
          <a:chOff x="0" y="0"/>
          <a:chExt cx="0" cy="0"/>
        </a:xfrm>
      </p:grpSpPr>
      <p:sp>
        <p:nvSpPr>
          <p:cNvPr id="13" name="object 7"/>
          <p:cNvSpPr/>
          <p:nvPr/>
        </p:nvSpPr>
        <p:spPr>
          <a:xfrm>
            <a:off x="11971050" y="8922178"/>
            <a:ext cx="751161" cy="786130"/>
          </a:xfrm>
          <a:prstGeom prst="rect">
            <a:avLst/>
          </a:prstGeom>
          <a:blipFill>
            <a:blip r:embed="rId3" cstate="email">
              <a:extLst>
                <a:ext uri="{28A0092B-C50C-407E-A947-70E740481C1C}">
                  <a14:useLocalDpi xmlns:a14="http://schemas.microsoft.com/office/drawing/2010/main"/>
                </a:ext>
              </a:extLst>
            </a:blip>
            <a:stretch>
              <a:fillRect/>
            </a:stretch>
          </a:blipFill>
        </p:spPr>
        <p:txBody>
          <a:bodyPr wrap="square" lIns="0" tIns="0" rIns="0" bIns="0" rtlCol="0"/>
          <a:lstStyle/>
          <a:p>
            <a:endParaRPr>
              <a:solidFill>
                <a:prstClr val="black"/>
              </a:solidFill>
            </a:endParaRPr>
          </a:p>
        </p:txBody>
      </p:sp>
      <p:sp>
        <p:nvSpPr>
          <p:cNvPr id="16" name="object 4"/>
          <p:cNvSpPr txBox="1"/>
          <p:nvPr/>
        </p:nvSpPr>
        <p:spPr>
          <a:xfrm>
            <a:off x="594080" y="2607646"/>
            <a:ext cx="12690120" cy="5071901"/>
          </a:xfrm>
          <a:prstGeom prst="rect">
            <a:avLst/>
          </a:prstGeom>
        </p:spPr>
        <p:txBody>
          <a:bodyPr vert="horz" wrap="square" lIns="0" tIns="0" rIns="0" bIns="0" rtlCol="0">
            <a:spAutoFit/>
          </a:bodyPr>
          <a:lstStyle/>
          <a:p>
            <a:pPr marL="12700" marR="1410970">
              <a:lnSpc>
                <a:spcPct val="102699"/>
              </a:lnSpc>
            </a:pPr>
            <a:endParaRPr lang="en-CA" sz="3200" dirty="0" smtClean="0">
              <a:solidFill>
                <a:srgbClr val="FFFFFF"/>
              </a:solidFill>
              <a:latin typeface="Arial"/>
              <a:cs typeface="Arial"/>
            </a:endParaRPr>
          </a:p>
          <a:p>
            <a:pPr marL="469900" marR="1410970" indent="-457200">
              <a:lnSpc>
                <a:spcPct val="102699"/>
              </a:lnSpc>
              <a:buFont typeface="Arial" panose="020B0604020202020204" pitchFamily="34" charset="0"/>
              <a:buChar char="•"/>
            </a:pPr>
            <a:r>
              <a:rPr lang="en-CA" sz="3200" dirty="0" smtClean="0">
                <a:solidFill>
                  <a:srgbClr val="FFFFFF"/>
                </a:solidFill>
                <a:latin typeface="Arial"/>
                <a:cs typeface="Arial"/>
              </a:rPr>
              <a:t>Used by planners to prepare vulnerability assessments, to Inform spatial plans</a:t>
            </a:r>
          </a:p>
          <a:p>
            <a:pPr marL="469900" marR="1410970" indent="-457200">
              <a:lnSpc>
                <a:spcPct val="102699"/>
              </a:lnSpc>
              <a:buFont typeface="Arial" panose="020B0604020202020204" pitchFamily="34" charset="0"/>
              <a:buChar char="•"/>
            </a:pPr>
            <a:r>
              <a:rPr lang="en-CA" sz="3200" dirty="0" smtClean="0">
                <a:solidFill>
                  <a:srgbClr val="FFFFFF"/>
                </a:solidFill>
                <a:latin typeface="Arial"/>
                <a:cs typeface="Arial"/>
              </a:rPr>
              <a:t>Prepare Jamaica’s state of the climate report – Currents impacts of climate and projected impacts ant regional and sectoral level.</a:t>
            </a:r>
          </a:p>
          <a:p>
            <a:pPr marL="469900" marR="1410970" indent="-457200">
              <a:lnSpc>
                <a:spcPct val="102699"/>
              </a:lnSpc>
              <a:buFont typeface="Arial" panose="020B0604020202020204" pitchFamily="34" charset="0"/>
              <a:buChar char="•"/>
            </a:pPr>
            <a:r>
              <a:rPr lang="en-CA" sz="3200" dirty="0" smtClean="0">
                <a:solidFill>
                  <a:srgbClr val="FFFFFF"/>
                </a:solidFill>
                <a:latin typeface="Arial"/>
                <a:cs typeface="Arial"/>
              </a:rPr>
              <a:t>Used by policy makers, development planners &amp; other stakeholders  to guide the formulation or revision of sectoral, and national level policies and adaptation plans</a:t>
            </a:r>
          </a:p>
          <a:p>
            <a:pPr marL="12700" marR="1410970">
              <a:lnSpc>
                <a:spcPct val="102699"/>
              </a:lnSpc>
            </a:pPr>
            <a:r>
              <a:rPr lang="en-US" sz="3200" dirty="0" smtClean="0">
                <a:solidFill>
                  <a:srgbClr val="FFFFFF"/>
                </a:solidFill>
                <a:latin typeface="Arial"/>
                <a:cs typeface="Arial"/>
              </a:rPr>
              <a:t> </a:t>
            </a:r>
            <a:endParaRPr lang="en-CA" sz="3200" dirty="0">
              <a:solidFill>
                <a:srgbClr val="FFFFFF"/>
              </a:solidFill>
              <a:latin typeface="Arial"/>
              <a:cs typeface="Arial"/>
            </a:endParaRPr>
          </a:p>
        </p:txBody>
      </p:sp>
      <p:sp>
        <p:nvSpPr>
          <p:cNvPr id="5" name="TextBox 4"/>
          <p:cNvSpPr txBox="1"/>
          <p:nvPr/>
        </p:nvSpPr>
        <p:spPr>
          <a:xfrm>
            <a:off x="-7975600" y="7315200"/>
            <a:ext cx="3061956" cy="369332"/>
          </a:xfrm>
          <a:prstGeom prst="rect">
            <a:avLst/>
          </a:prstGeom>
          <a:solidFill>
            <a:schemeClr val="tx1">
              <a:alpha val="62000"/>
            </a:schemeClr>
          </a:solidFill>
        </p:spPr>
        <p:txBody>
          <a:bodyPr wrap="none" rtlCol="0">
            <a:spAutoFit/>
          </a:bodyPr>
          <a:lstStyle/>
          <a:p>
            <a:r>
              <a:rPr lang="en-US" dirty="0" smtClean="0">
                <a:solidFill>
                  <a:prstClr val="white"/>
                </a:solidFill>
              </a:rPr>
              <a:t>Photo: Elizabeth </a:t>
            </a:r>
            <a:r>
              <a:rPr lang="en-US" dirty="0" err="1" smtClean="0">
                <a:solidFill>
                  <a:prstClr val="white"/>
                </a:solidFill>
              </a:rPr>
              <a:t>Gawthrop</a:t>
            </a:r>
            <a:r>
              <a:rPr lang="en-US" dirty="0" smtClean="0">
                <a:solidFill>
                  <a:prstClr val="white"/>
                </a:solidFill>
              </a:rPr>
              <a:t>, IRI</a:t>
            </a:r>
            <a:endParaRPr lang="en-US" dirty="0">
              <a:solidFill>
                <a:prstClr val="white"/>
              </a:solidFill>
            </a:endParaRPr>
          </a:p>
        </p:txBody>
      </p:sp>
      <p:sp>
        <p:nvSpPr>
          <p:cNvPr id="11" name="object 8"/>
          <p:cNvSpPr txBox="1"/>
          <p:nvPr/>
        </p:nvSpPr>
        <p:spPr>
          <a:xfrm>
            <a:off x="370588" y="285290"/>
            <a:ext cx="11600461" cy="1974900"/>
          </a:xfrm>
          <a:prstGeom prst="rect">
            <a:avLst/>
          </a:prstGeom>
        </p:spPr>
        <p:txBody>
          <a:bodyPr vert="horz" wrap="square" lIns="0" tIns="0" rIns="0" bIns="0" rtlCol="0">
            <a:spAutoFit/>
          </a:bodyPr>
          <a:lstStyle/>
          <a:p>
            <a:pPr marL="12700">
              <a:lnSpc>
                <a:spcPts val="7709"/>
              </a:lnSpc>
              <a:tabLst>
                <a:tab pos="2202180" algn="l"/>
                <a:tab pos="4213225" algn="l"/>
              </a:tabLst>
            </a:pPr>
            <a:r>
              <a:rPr lang="en-US" sz="6500" b="1" dirty="0" smtClean="0">
                <a:solidFill>
                  <a:srgbClr val="FFFFFF"/>
                </a:solidFill>
                <a:latin typeface="Arial"/>
                <a:cs typeface="Arial"/>
              </a:rPr>
              <a:t>Use of Climate Information Provided by the CSGM</a:t>
            </a:r>
          </a:p>
        </p:txBody>
      </p:sp>
    </p:spTree>
    <p:extLst>
      <p:ext uri="{BB962C8B-B14F-4D97-AF65-F5344CB8AC3E}">
        <p14:creationId xmlns:p14="http://schemas.microsoft.com/office/powerpoint/2010/main" val="38625080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4F5560"/>
        </a:solidFill>
        <a:effectLst/>
      </p:bgPr>
    </p:bg>
    <p:spTree>
      <p:nvGrpSpPr>
        <p:cNvPr id="1" name=""/>
        <p:cNvGrpSpPr/>
        <p:nvPr/>
      </p:nvGrpSpPr>
      <p:grpSpPr>
        <a:xfrm>
          <a:off x="0" y="0"/>
          <a:ext cx="0" cy="0"/>
          <a:chOff x="0" y="0"/>
          <a:chExt cx="0" cy="0"/>
        </a:xfrm>
      </p:grpSpPr>
      <p:sp>
        <p:nvSpPr>
          <p:cNvPr id="11" name="object 7"/>
          <p:cNvSpPr/>
          <p:nvPr/>
        </p:nvSpPr>
        <p:spPr>
          <a:xfrm>
            <a:off x="11652463" y="533400"/>
            <a:ext cx="751161" cy="786130"/>
          </a:xfrm>
          <a:prstGeom prst="rect">
            <a:avLst/>
          </a:prstGeom>
          <a:blipFill>
            <a:blip r:embed="rId3" cstate="email">
              <a:extLst>
                <a:ext uri="{28A0092B-C50C-407E-A947-70E740481C1C}">
                  <a14:useLocalDpi xmlns:a14="http://schemas.microsoft.com/office/drawing/2010/main"/>
                </a:ext>
              </a:extLst>
            </a:blip>
            <a:stretch>
              <a:fillRect/>
            </a:stretch>
          </a:blipFill>
        </p:spPr>
        <p:txBody>
          <a:bodyPr wrap="square" lIns="0" tIns="0" rIns="0" bIns="0" rtlCol="0"/>
          <a:lstStyle/>
          <a:p>
            <a:endParaRPr>
              <a:solidFill>
                <a:prstClr val="black"/>
              </a:solidFill>
            </a:endParaRPr>
          </a:p>
        </p:txBody>
      </p:sp>
      <p:sp>
        <p:nvSpPr>
          <p:cNvPr id="6" name="object 8"/>
          <p:cNvSpPr txBox="1"/>
          <p:nvPr/>
        </p:nvSpPr>
        <p:spPr>
          <a:xfrm>
            <a:off x="635000" y="533400"/>
            <a:ext cx="11696700" cy="2962349"/>
          </a:xfrm>
          <a:prstGeom prst="rect">
            <a:avLst/>
          </a:prstGeom>
        </p:spPr>
        <p:txBody>
          <a:bodyPr vert="horz" wrap="square" lIns="0" tIns="0" rIns="0" bIns="0" rtlCol="0">
            <a:spAutoFit/>
          </a:bodyPr>
          <a:lstStyle/>
          <a:p>
            <a:pPr marL="12700">
              <a:lnSpc>
                <a:spcPts val="7709"/>
              </a:lnSpc>
              <a:tabLst>
                <a:tab pos="2202180" algn="l"/>
                <a:tab pos="4213225" algn="l"/>
              </a:tabLst>
            </a:pPr>
            <a:r>
              <a:rPr lang="en-US" sz="6500" b="1" dirty="0" smtClean="0">
                <a:solidFill>
                  <a:srgbClr val="FFFFFF"/>
                </a:solidFill>
                <a:latin typeface="Arial"/>
                <a:cs typeface="Arial"/>
              </a:rPr>
              <a:t>Involving Stakeholders in Using Climate Information</a:t>
            </a:r>
          </a:p>
          <a:p>
            <a:pPr marL="12700">
              <a:lnSpc>
                <a:spcPts val="7709"/>
              </a:lnSpc>
              <a:tabLst>
                <a:tab pos="2202180" algn="l"/>
                <a:tab pos="4213225" algn="l"/>
              </a:tabLst>
            </a:pPr>
            <a:endParaRPr sz="6500" b="1" dirty="0">
              <a:solidFill>
                <a:prstClr val="black"/>
              </a:solidFill>
              <a:latin typeface="Arial"/>
              <a:cs typeface="Arial"/>
            </a:endParaRPr>
          </a:p>
        </p:txBody>
      </p:sp>
      <p:graphicFrame>
        <p:nvGraphicFramePr>
          <p:cNvPr id="3" name="Diagram 2"/>
          <p:cNvGraphicFramePr/>
          <p:nvPr>
            <p:extLst>
              <p:ext uri="{D42A27DB-BD31-4B8C-83A1-F6EECF244321}">
                <p14:modId xmlns:p14="http://schemas.microsoft.com/office/powerpoint/2010/main" val="2125858067"/>
              </p:ext>
            </p:extLst>
          </p:nvPr>
        </p:nvGraphicFramePr>
        <p:xfrm>
          <a:off x="2148416" y="2971800"/>
          <a:ext cx="8669867" cy="577991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6955470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964235" y="0"/>
            <a:ext cx="13004801" cy="9753600"/>
          </a:xfrm>
          <a:prstGeom prst="rect">
            <a:avLst/>
          </a:prstGeom>
        </p:spPr>
      </p:pic>
      <p:grpSp>
        <p:nvGrpSpPr>
          <p:cNvPr id="8" name="Group 7"/>
          <p:cNvGrpSpPr/>
          <p:nvPr/>
        </p:nvGrpSpPr>
        <p:grpSpPr>
          <a:xfrm>
            <a:off x="0" y="0"/>
            <a:ext cx="9582150" cy="9753600"/>
            <a:chOff x="0" y="0"/>
            <a:chExt cx="9582150" cy="9753600"/>
          </a:xfrm>
          <a:solidFill>
            <a:srgbClr val="4F5560"/>
          </a:solidFill>
        </p:grpSpPr>
        <p:sp>
          <p:nvSpPr>
            <p:cNvPr id="9" name="object 3"/>
            <p:cNvSpPr/>
            <p:nvPr/>
          </p:nvSpPr>
          <p:spPr>
            <a:xfrm>
              <a:off x="0" y="0"/>
              <a:ext cx="9582150" cy="9753600"/>
            </a:xfrm>
            <a:custGeom>
              <a:avLst/>
              <a:gdLst/>
              <a:ahLst/>
              <a:cxnLst/>
              <a:rect l="l" t="t" r="r" b="b"/>
              <a:pathLst>
                <a:path w="9582150" h="9753600">
                  <a:moveTo>
                    <a:pt x="8817349" y="0"/>
                  </a:moveTo>
                  <a:lnTo>
                    <a:pt x="0" y="0"/>
                  </a:lnTo>
                  <a:lnTo>
                    <a:pt x="0" y="9753600"/>
                  </a:lnTo>
                  <a:lnTo>
                    <a:pt x="8817349" y="9753600"/>
                  </a:lnTo>
                  <a:lnTo>
                    <a:pt x="8998118" y="9184048"/>
                  </a:lnTo>
                  <a:lnTo>
                    <a:pt x="9170961" y="8525038"/>
                  </a:lnTo>
                  <a:lnTo>
                    <a:pt x="9315398" y="7839265"/>
                  </a:lnTo>
                  <a:lnTo>
                    <a:pt x="9430082" y="7129143"/>
                  </a:lnTo>
                  <a:lnTo>
                    <a:pt x="9513666" y="6397083"/>
                  </a:lnTo>
                  <a:lnTo>
                    <a:pt x="9564804" y="5645498"/>
                  </a:lnTo>
                  <a:lnTo>
                    <a:pt x="9582150" y="4876800"/>
                  </a:lnTo>
                  <a:lnTo>
                    <a:pt x="9564804" y="4108101"/>
                  </a:lnTo>
                  <a:lnTo>
                    <a:pt x="9513666" y="3356516"/>
                  </a:lnTo>
                  <a:lnTo>
                    <a:pt x="9430082" y="2624456"/>
                  </a:lnTo>
                  <a:lnTo>
                    <a:pt x="9315398" y="1914334"/>
                  </a:lnTo>
                  <a:lnTo>
                    <a:pt x="9170961" y="1228561"/>
                  </a:lnTo>
                  <a:lnTo>
                    <a:pt x="8998118" y="569551"/>
                  </a:lnTo>
                  <a:lnTo>
                    <a:pt x="8817349" y="0"/>
                  </a:lnTo>
                  <a:close/>
                </a:path>
              </a:pathLst>
            </a:custGeom>
            <a:grpFill/>
            <a:ln w="76200" cmpd="sng">
              <a:noFill/>
            </a:ln>
          </p:spPr>
          <p:txBody>
            <a:bodyPr wrap="square" lIns="0" tIns="0" rIns="0" bIns="0" rtlCol="0"/>
            <a:lstStyle/>
            <a:p>
              <a:endParaRPr>
                <a:solidFill>
                  <a:prstClr val="black"/>
                </a:solidFill>
              </a:endParaRPr>
            </a:p>
          </p:txBody>
        </p:sp>
        <p:sp>
          <p:nvSpPr>
            <p:cNvPr id="10" name="object 4"/>
            <p:cNvSpPr/>
            <p:nvPr/>
          </p:nvSpPr>
          <p:spPr>
            <a:xfrm>
              <a:off x="8788400" y="0"/>
              <a:ext cx="765175" cy="9753600"/>
            </a:xfrm>
            <a:custGeom>
              <a:avLst/>
              <a:gdLst/>
              <a:ahLst/>
              <a:cxnLst/>
              <a:rect l="l" t="t" r="r" b="b"/>
              <a:pathLst>
                <a:path w="765175" h="9753600">
                  <a:moveTo>
                    <a:pt x="0" y="9753600"/>
                  </a:moveTo>
                  <a:lnTo>
                    <a:pt x="180769" y="9184048"/>
                  </a:lnTo>
                  <a:lnTo>
                    <a:pt x="353612" y="8525038"/>
                  </a:lnTo>
                  <a:lnTo>
                    <a:pt x="498049" y="7839265"/>
                  </a:lnTo>
                  <a:lnTo>
                    <a:pt x="612733" y="7129143"/>
                  </a:lnTo>
                  <a:lnTo>
                    <a:pt x="696317" y="6397083"/>
                  </a:lnTo>
                  <a:lnTo>
                    <a:pt x="747455" y="5645498"/>
                  </a:lnTo>
                  <a:lnTo>
                    <a:pt x="764800" y="4876800"/>
                  </a:lnTo>
                  <a:lnTo>
                    <a:pt x="747455" y="4108101"/>
                  </a:lnTo>
                  <a:lnTo>
                    <a:pt x="696317" y="3356516"/>
                  </a:lnTo>
                  <a:lnTo>
                    <a:pt x="612733" y="2624456"/>
                  </a:lnTo>
                  <a:lnTo>
                    <a:pt x="498049" y="1914334"/>
                  </a:lnTo>
                  <a:lnTo>
                    <a:pt x="353612" y="1228561"/>
                  </a:lnTo>
                  <a:lnTo>
                    <a:pt x="180769" y="569551"/>
                  </a:lnTo>
                  <a:lnTo>
                    <a:pt x="0" y="0"/>
                  </a:lnTo>
                </a:path>
              </a:pathLst>
            </a:custGeom>
            <a:grpFill/>
            <a:ln w="63499">
              <a:solidFill>
                <a:srgbClr val="FFFFFF"/>
              </a:solidFill>
            </a:ln>
          </p:spPr>
          <p:txBody>
            <a:bodyPr wrap="square" lIns="0" tIns="0" rIns="0" bIns="0" rtlCol="0"/>
            <a:lstStyle/>
            <a:p>
              <a:endParaRPr>
                <a:solidFill>
                  <a:prstClr val="black"/>
                </a:solidFill>
              </a:endParaRPr>
            </a:p>
          </p:txBody>
        </p:sp>
      </p:grpSp>
      <p:sp>
        <p:nvSpPr>
          <p:cNvPr id="12" name="object 8"/>
          <p:cNvSpPr txBox="1"/>
          <p:nvPr/>
        </p:nvSpPr>
        <p:spPr>
          <a:xfrm>
            <a:off x="479882" y="342926"/>
            <a:ext cx="8140243" cy="1974900"/>
          </a:xfrm>
          <a:prstGeom prst="rect">
            <a:avLst/>
          </a:prstGeom>
        </p:spPr>
        <p:txBody>
          <a:bodyPr vert="horz" wrap="square" lIns="0" tIns="0" rIns="0" bIns="0" rtlCol="0">
            <a:spAutoFit/>
          </a:bodyPr>
          <a:lstStyle/>
          <a:p>
            <a:pPr marL="12700">
              <a:lnSpc>
                <a:spcPts val="7709"/>
              </a:lnSpc>
              <a:tabLst>
                <a:tab pos="2202180" algn="l"/>
                <a:tab pos="4213225" algn="l"/>
              </a:tabLst>
            </a:pPr>
            <a:r>
              <a:rPr lang="en-US" sz="6500" b="1" dirty="0" smtClean="0">
                <a:solidFill>
                  <a:srgbClr val="FFFFFF"/>
                </a:solidFill>
                <a:latin typeface="Arial"/>
                <a:cs typeface="Arial"/>
              </a:rPr>
              <a:t>Climate Information: Sector Needs</a:t>
            </a:r>
          </a:p>
        </p:txBody>
      </p:sp>
      <p:sp>
        <p:nvSpPr>
          <p:cNvPr id="13" name="object 7"/>
          <p:cNvSpPr/>
          <p:nvPr/>
        </p:nvSpPr>
        <p:spPr>
          <a:xfrm>
            <a:off x="11971050" y="8922178"/>
            <a:ext cx="751161" cy="786130"/>
          </a:xfrm>
          <a:prstGeom prst="rect">
            <a:avLst/>
          </a:prstGeom>
          <a:blipFill>
            <a:blip r:embed="rId4" cstate="email">
              <a:extLst>
                <a:ext uri="{28A0092B-C50C-407E-A947-70E740481C1C}">
                  <a14:useLocalDpi xmlns:a14="http://schemas.microsoft.com/office/drawing/2010/main"/>
                </a:ext>
              </a:extLst>
            </a:blip>
            <a:stretch>
              <a:fillRect/>
            </a:stretch>
          </a:blipFill>
        </p:spPr>
        <p:txBody>
          <a:bodyPr wrap="square" lIns="0" tIns="0" rIns="0" bIns="0" rtlCol="0"/>
          <a:lstStyle/>
          <a:p>
            <a:endParaRPr>
              <a:solidFill>
                <a:prstClr val="black"/>
              </a:solidFill>
            </a:endParaRPr>
          </a:p>
        </p:txBody>
      </p:sp>
      <p:sp>
        <p:nvSpPr>
          <p:cNvPr id="16" name="object 4"/>
          <p:cNvSpPr txBox="1"/>
          <p:nvPr/>
        </p:nvSpPr>
        <p:spPr>
          <a:xfrm>
            <a:off x="482600" y="2842014"/>
            <a:ext cx="8848290" cy="6593472"/>
          </a:xfrm>
          <a:prstGeom prst="rect">
            <a:avLst/>
          </a:prstGeom>
        </p:spPr>
        <p:txBody>
          <a:bodyPr vert="horz" wrap="square" lIns="0" tIns="0" rIns="0" bIns="0" rtlCol="0">
            <a:spAutoFit/>
          </a:bodyPr>
          <a:lstStyle/>
          <a:p>
            <a:pPr marL="12700" marR="1410970">
              <a:lnSpc>
                <a:spcPct val="102699"/>
              </a:lnSpc>
            </a:pPr>
            <a:r>
              <a:rPr lang="en-CA" sz="3200" dirty="0" smtClean="0">
                <a:solidFill>
                  <a:srgbClr val="FFFFFF"/>
                </a:solidFill>
                <a:latin typeface="Arial"/>
                <a:cs typeface="Arial"/>
              </a:rPr>
              <a:t>2013: Jamaica's Met </a:t>
            </a:r>
            <a:r>
              <a:rPr lang="en-CA" sz="3200" dirty="0">
                <a:solidFill>
                  <a:srgbClr val="FFFFFF"/>
                </a:solidFill>
                <a:latin typeface="Arial"/>
                <a:cs typeface="Arial"/>
              </a:rPr>
              <a:t>Office, USAID </a:t>
            </a:r>
            <a:r>
              <a:rPr lang="en-CA" sz="3200" dirty="0" smtClean="0">
                <a:solidFill>
                  <a:srgbClr val="FFFFFF"/>
                </a:solidFill>
                <a:latin typeface="Arial"/>
                <a:cs typeface="Arial"/>
              </a:rPr>
              <a:t>&amp; IRI convened key stakeholders who identified different uses for climate info:</a:t>
            </a:r>
          </a:p>
          <a:p>
            <a:pPr marL="12700" marR="1410970">
              <a:lnSpc>
                <a:spcPct val="102699"/>
              </a:lnSpc>
            </a:pPr>
            <a:endParaRPr lang="en-CA" sz="3200" dirty="0" smtClean="0">
              <a:solidFill>
                <a:srgbClr val="FFFFFF"/>
              </a:solidFill>
              <a:latin typeface="Arial"/>
              <a:cs typeface="Arial"/>
            </a:endParaRPr>
          </a:p>
          <a:p>
            <a:pPr marL="469900" marR="1410970" indent="-457200">
              <a:lnSpc>
                <a:spcPct val="102699"/>
              </a:lnSpc>
              <a:buFont typeface="Arial" panose="020B0604020202020204" pitchFamily="34" charset="0"/>
              <a:buChar char="•"/>
            </a:pPr>
            <a:r>
              <a:rPr lang="en-CA" sz="3200" dirty="0" smtClean="0">
                <a:solidFill>
                  <a:srgbClr val="FFFFFF"/>
                </a:solidFill>
                <a:latin typeface="Arial"/>
                <a:cs typeface="Arial"/>
              </a:rPr>
              <a:t>Planning </a:t>
            </a:r>
            <a:r>
              <a:rPr lang="en-CA" sz="3200" dirty="0">
                <a:solidFill>
                  <a:srgbClr val="FFFFFF"/>
                </a:solidFill>
                <a:latin typeface="Arial"/>
                <a:cs typeface="Arial"/>
              </a:rPr>
              <a:t>for </a:t>
            </a:r>
            <a:r>
              <a:rPr lang="en-CA" sz="3200" dirty="0" smtClean="0">
                <a:solidFill>
                  <a:srgbClr val="FFFFFF"/>
                </a:solidFill>
                <a:latin typeface="Arial"/>
                <a:cs typeface="Arial"/>
              </a:rPr>
              <a:t>policy &amp; local development</a:t>
            </a:r>
          </a:p>
          <a:p>
            <a:pPr marL="469900" marR="1410970" indent="-457200">
              <a:lnSpc>
                <a:spcPct val="102699"/>
              </a:lnSpc>
              <a:buFont typeface="Arial" panose="020B0604020202020204" pitchFamily="34" charset="0"/>
              <a:buChar char="•"/>
            </a:pPr>
            <a:endParaRPr lang="en-CA" sz="3200" dirty="0">
              <a:solidFill>
                <a:srgbClr val="FFFFFF"/>
              </a:solidFill>
              <a:latin typeface="Arial"/>
              <a:cs typeface="Arial"/>
            </a:endParaRPr>
          </a:p>
          <a:p>
            <a:pPr marL="469900" marR="1410970" indent="-457200">
              <a:lnSpc>
                <a:spcPct val="102699"/>
              </a:lnSpc>
              <a:buFont typeface="Arial" panose="020B0604020202020204" pitchFamily="34" charset="0"/>
              <a:buChar char="•"/>
            </a:pPr>
            <a:r>
              <a:rPr lang="en-CA" sz="3200" dirty="0">
                <a:solidFill>
                  <a:srgbClr val="FFFFFF"/>
                </a:solidFill>
                <a:latin typeface="Arial"/>
                <a:cs typeface="Arial"/>
              </a:rPr>
              <a:t>Early warning </a:t>
            </a:r>
            <a:r>
              <a:rPr lang="en-CA" sz="3200" dirty="0" smtClean="0">
                <a:solidFill>
                  <a:srgbClr val="FFFFFF"/>
                </a:solidFill>
                <a:latin typeface="Arial"/>
                <a:cs typeface="Arial"/>
              </a:rPr>
              <a:t>systems</a:t>
            </a:r>
          </a:p>
          <a:p>
            <a:pPr marL="469900" marR="1410970" indent="-457200">
              <a:lnSpc>
                <a:spcPct val="102699"/>
              </a:lnSpc>
              <a:buFont typeface="Arial" panose="020B0604020202020204" pitchFamily="34" charset="0"/>
              <a:buChar char="•"/>
            </a:pPr>
            <a:endParaRPr lang="en-CA" sz="3200" dirty="0">
              <a:solidFill>
                <a:srgbClr val="FFFFFF"/>
              </a:solidFill>
              <a:latin typeface="Arial"/>
              <a:cs typeface="Arial"/>
            </a:endParaRPr>
          </a:p>
          <a:p>
            <a:pPr marL="469900" marR="1410970" indent="-457200">
              <a:lnSpc>
                <a:spcPct val="102699"/>
              </a:lnSpc>
              <a:buFont typeface="Arial" panose="020B0604020202020204" pitchFamily="34" charset="0"/>
              <a:buChar char="•"/>
            </a:pPr>
            <a:r>
              <a:rPr lang="en-US" sz="3200" dirty="0" smtClean="0">
                <a:solidFill>
                  <a:srgbClr val="FFFFFF"/>
                </a:solidFill>
                <a:latin typeface="Arial"/>
                <a:cs typeface="Arial"/>
              </a:rPr>
              <a:t>Many sectoral uses</a:t>
            </a:r>
          </a:p>
          <a:p>
            <a:pPr marL="469900" marR="1410970" indent="-457200">
              <a:lnSpc>
                <a:spcPct val="102699"/>
              </a:lnSpc>
              <a:buFont typeface="Arial" panose="020B0604020202020204" pitchFamily="34" charset="0"/>
              <a:buChar char="•"/>
            </a:pPr>
            <a:endParaRPr lang="en-US" sz="3200" dirty="0" smtClean="0">
              <a:solidFill>
                <a:srgbClr val="FFFFFF"/>
              </a:solidFill>
              <a:latin typeface="Arial"/>
              <a:cs typeface="Arial"/>
            </a:endParaRPr>
          </a:p>
          <a:p>
            <a:pPr marL="469900" marR="1410970" indent="-457200">
              <a:lnSpc>
                <a:spcPct val="102699"/>
              </a:lnSpc>
              <a:buFont typeface="Arial" panose="020B0604020202020204" pitchFamily="34" charset="0"/>
              <a:buChar char="•"/>
            </a:pPr>
            <a:r>
              <a:rPr lang="en-US" sz="3200" dirty="0" smtClean="0">
                <a:solidFill>
                  <a:srgbClr val="FFFFFF"/>
                </a:solidFill>
                <a:latin typeface="Arial"/>
                <a:cs typeface="Arial"/>
              </a:rPr>
              <a:t>Top priority: Support farmers facing drought</a:t>
            </a:r>
            <a:endParaRPr lang="en-US" sz="3200" dirty="0">
              <a:solidFill>
                <a:srgbClr val="FFFFFF"/>
              </a:solidFill>
              <a:latin typeface="Arial"/>
              <a:cs typeface="Arial"/>
            </a:endParaRPr>
          </a:p>
        </p:txBody>
      </p:sp>
      <p:sp>
        <p:nvSpPr>
          <p:cNvPr id="17" name="TextBox 16"/>
          <p:cNvSpPr txBox="1"/>
          <p:nvPr/>
        </p:nvSpPr>
        <p:spPr>
          <a:xfrm>
            <a:off x="9084210" y="9476601"/>
            <a:ext cx="2764853" cy="276999"/>
          </a:xfrm>
          <a:prstGeom prst="rect">
            <a:avLst/>
          </a:prstGeom>
          <a:solidFill>
            <a:schemeClr val="bg1"/>
          </a:solidFill>
        </p:spPr>
        <p:txBody>
          <a:bodyPr wrap="square" rtlCol="0">
            <a:spAutoFit/>
          </a:bodyPr>
          <a:lstStyle/>
          <a:p>
            <a:r>
              <a:rPr lang="en-US" sz="1200" i="1" dirty="0" smtClean="0"/>
              <a:t>Photo</a:t>
            </a:r>
            <a:r>
              <a:rPr lang="en-US" sz="1200" i="1" dirty="0"/>
              <a:t>: </a:t>
            </a:r>
            <a:r>
              <a:rPr lang="en-US" sz="1200" i="1" dirty="0">
                <a:hlinkClick r:id="rId5"/>
              </a:rPr>
              <a:t>Soursop555</a:t>
            </a:r>
            <a:r>
              <a:rPr lang="en-US" sz="1200" i="1" dirty="0"/>
              <a:t>, </a:t>
            </a:r>
            <a:r>
              <a:rPr lang="en-US" sz="1200" i="1" dirty="0">
                <a:hlinkClick r:id="rId6"/>
              </a:rPr>
              <a:t>CC BY-NC-ND 2.0 </a:t>
            </a:r>
            <a:endParaRPr lang="en-CA" sz="1200" i="1" dirty="0"/>
          </a:p>
        </p:txBody>
      </p:sp>
    </p:spTree>
    <p:extLst>
      <p:ext uri="{BB962C8B-B14F-4D97-AF65-F5344CB8AC3E}">
        <p14:creationId xmlns:p14="http://schemas.microsoft.com/office/powerpoint/2010/main" val="4838812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EA431F"/>
        </a:solidFill>
        <a:effectLst/>
      </p:bgPr>
    </p:bg>
    <p:spTree>
      <p:nvGrpSpPr>
        <p:cNvPr id="1" name=""/>
        <p:cNvGrpSpPr/>
        <p:nvPr/>
      </p:nvGrpSpPr>
      <p:grpSpPr>
        <a:xfrm>
          <a:off x="0" y="0"/>
          <a:ext cx="0" cy="0"/>
          <a:chOff x="0" y="0"/>
          <a:chExt cx="0" cy="0"/>
        </a:xfrm>
      </p:grpSpPr>
      <p:sp>
        <p:nvSpPr>
          <p:cNvPr id="13" name="object 7"/>
          <p:cNvSpPr/>
          <p:nvPr/>
        </p:nvSpPr>
        <p:spPr>
          <a:xfrm>
            <a:off x="11971050" y="8922178"/>
            <a:ext cx="751161" cy="786130"/>
          </a:xfrm>
          <a:prstGeom prst="rect">
            <a:avLst/>
          </a:prstGeom>
          <a:blipFill>
            <a:blip r:embed="rId3" cstate="email">
              <a:extLst>
                <a:ext uri="{28A0092B-C50C-407E-A947-70E740481C1C}">
                  <a14:useLocalDpi xmlns:a14="http://schemas.microsoft.com/office/drawing/2010/main"/>
                </a:ext>
              </a:extLst>
            </a:blip>
            <a:stretch>
              <a:fillRect/>
            </a:stretch>
          </a:blipFill>
        </p:spPr>
        <p:txBody>
          <a:bodyPr wrap="square" lIns="0" tIns="0" rIns="0" bIns="0" rtlCol="0"/>
          <a:lstStyle/>
          <a:p>
            <a:endParaRPr>
              <a:solidFill>
                <a:prstClr val="black"/>
              </a:solidFill>
            </a:endParaRPr>
          </a:p>
        </p:txBody>
      </p:sp>
      <p:sp>
        <p:nvSpPr>
          <p:cNvPr id="16" name="object 4"/>
          <p:cNvSpPr txBox="1"/>
          <p:nvPr/>
        </p:nvSpPr>
        <p:spPr>
          <a:xfrm>
            <a:off x="594080" y="2607646"/>
            <a:ext cx="12690120" cy="7100662"/>
          </a:xfrm>
          <a:prstGeom prst="rect">
            <a:avLst/>
          </a:prstGeom>
        </p:spPr>
        <p:txBody>
          <a:bodyPr vert="horz" wrap="square" lIns="0" tIns="0" rIns="0" bIns="0" rtlCol="0">
            <a:spAutoFit/>
          </a:bodyPr>
          <a:lstStyle/>
          <a:p>
            <a:pPr marL="12700" marR="1410970">
              <a:lnSpc>
                <a:spcPct val="102699"/>
              </a:lnSpc>
            </a:pPr>
            <a:r>
              <a:rPr lang="en-CA" sz="3200" dirty="0" smtClean="0">
                <a:solidFill>
                  <a:srgbClr val="FFFFFF"/>
                </a:solidFill>
                <a:latin typeface="Arial"/>
                <a:cs typeface="Arial"/>
              </a:rPr>
              <a:t>Team from Jamaica’s Met, Ag Extension, ACDI/VOCA, USAID, IRI developed  seasonal Drought and Precipitation Forecast &amp; Pest Modelling tools:</a:t>
            </a:r>
          </a:p>
          <a:p>
            <a:pPr marL="12700" marR="1410970">
              <a:lnSpc>
                <a:spcPct val="102699"/>
              </a:lnSpc>
            </a:pPr>
            <a:endParaRPr lang="en-CA" sz="3200" dirty="0" smtClean="0">
              <a:solidFill>
                <a:srgbClr val="FFFFFF"/>
              </a:solidFill>
              <a:latin typeface="Arial"/>
              <a:cs typeface="Arial"/>
            </a:endParaRPr>
          </a:p>
          <a:p>
            <a:pPr marL="469900" marR="1410970" indent="-457200">
              <a:lnSpc>
                <a:spcPct val="102699"/>
              </a:lnSpc>
              <a:buFont typeface="Arial" panose="020B0604020202020204" pitchFamily="34" charset="0"/>
              <a:buChar char="•"/>
            </a:pPr>
            <a:r>
              <a:rPr lang="en-CA" sz="3200" dirty="0" smtClean="0">
                <a:solidFill>
                  <a:srgbClr val="FFFFFF"/>
                </a:solidFill>
                <a:latin typeface="Arial"/>
                <a:cs typeface="Arial"/>
              </a:rPr>
              <a:t>Forecast possible drought conditions 3-6 months in advance</a:t>
            </a:r>
          </a:p>
          <a:p>
            <a:pPr marL="927100" marR="1410970" lvl="1" indent="-457200">
              <a:lnSpc>
                <a:spcPct val="102699"/>
              </a:lnSpc>
              <a:buFont typeface="Arial" panose="020B0604020202020204" pitchFamily="34" charset="0"/>
              <a:buChar char="•"/>
            </a:pPr>
            <a:r>
              <a:rPr lang="en-CA" sz="3200" dirty="0" smtClean="0">
                <a:solidFill>
                  <a:srgbClr val="FFFFFF"/>
                </a:solidFill>
                <a:latin typeface="Arial"/>
                <a:cs typeface="Arial"/>
              </a:rPr>
              <a:t>based on </a:t>
            </a:r>
            <a:r>
              <a:rPr lang="en-CA" sz="3200" dirty="0">
                <a:solidFill>
                  <a:srgbClr val="FFFFFF"/>
                </a:solidFill>
                <a:latin typeface="Arial"/>
                <a:cs typeface="Arial"/>
              </a:rPr>
              <a:t>on 3 month rainfall forecast with previous 3 month rainfall record</a:t>
            </a:r>
            <a:endParaRPr lang="en-CA" sz="3200" dirty="0" smtClean="0">
              <a:solidFill>
                <a:srgbClr val="FFFFFF"/>
              </a:solidFill>
              <a:latin typeface="Arial"/>
              <a:cs typeface="Arial"/>
            </a:endParaRPr>
          </a:p>
          <a:p>
            <a:pPr marL="469900" marR="1410970" indent="-457200">
              <a:lnSpc>
                <a:spcPct val="102699"/>
              </a:lnSpc>
              <a:buFont typeface="Arial" panose="020B0604020202020204" pitchFamily="34" charset="0"/>
              <a:buChar char="•"/>
            </a:pPr>
            <a:r>
              <a:rPr lang="en-CA" sz="3200" dirty="0">
                <a:solidFill>
                  <a:srgbClr val="FFFFFF"/>
                </a:solidFill>
                <a:latin typeface="Arial"/>
                <a:cs typeface="Arial"/>
              </a:rPr>
              <a:t>Monitor/advise on serious agricultural pests</a:t>
            </a:r>
          </a:p>
          <a:p>
            <a:pPr marL="469900" marR="1410970" indent="-457200">
              <a:lnSpc>
                <a:spcPct val="102699"/>
              </a:lnSpc>
              <a:buFont typeface="Arial" panose="020B0604020202020204" pitchFamily="34" charset="0"/>
              <a:buChar char="•"/>
            </a:pPr>
            <a:r>
              <a:rPr lang="en-CA" sz="3200" dirty="0" smtClean="0">
                <a:solidFill>
                  <a:srgbClr val="FFFFFF"/>
                </a:solidFill>
                <a:latin typeface="Arial"/>
                <a:cs typeface="Arial"/>
              </a:rPr>
              <a:t>Text messages to farmers indicating severe weather conditions</a:t>
            </a:r>
          </a:p>
          <a:p>
            <a:pPr marL="469900" marR="1410970" indent="-457200">
              <a:lnSpc>
                <a:spcPct val="102699"/>
              </a:lnSpc>
              <a:buFont typeface="Arial" panose="020B0604020202020204" pitchFamily="34" charset="0"/>
              <a:buChar char="•"/>
            </a:pPr>
            <a:r>
              <a:rPr lang="en-CA" sz="3200" dirty="0" smtClean="0">
                <a:solidFill>
                  <a:srgbClr val="FFFFFF"/>
                </a:solidFill>
                <a:latin typeface="Arial"/>
                <a:cs typeface="Arial"/>
              </a:rPr>
              <a:t>Monthly farmer bulletin</a:t>
            </a:r>
          </a:p>
          <a:p>
            <a:pPr marL="469900" marR="1410970" indent="-457200">
              <a:lnSpc>
                <a:spcPct val="102699"/>
              </a:lnSpc>
              <a:buFont typeface="Arial" panose="020B0604020202020204" pitchFamily="34" charset="0"/>
              <a:buChar char="•"/>
            </a:pPr>
            <a:r>
              <a:rPr lang="en-CA" sz="3200" dirty="0" smtClean="0">
                <a:solidFill>
                  <a:srgbClr val="FFFFFF"/>
                </a:solidFill>
                <a:latin typeface="Arial"/>
                <a:cs typeface="Arial"/>
              </a:rPr>
              <a:t>Real time weather forecast for specific areas.</a:t>
            </a:r>
          </a:p>
          <a:p>
            <a:pPr marL="12700" marR="1410970">
              <a:lnSpc>
                <a:spcPct val="102699"/>
              </a:lnSpc>
            </a:pPr>
            <a:r>
              <a:rPr lang="en-US" sz="3200" dirty="0" smtClean="0">
                <a:solidFill>
                  <a:srgbClr val="FFFFFF"/>
                </a:solidFill>
                <a:latin typeface="Arial"/>
                <a:cs typeface="Arial"/>
              </a:rPr>
              <a:t> </a:t>
            </a:r>
            <a:endParaRPr lang="en-CA" sz="3200" dirty="0">
              <a:solidFill>
                <a:srgbClr val="FFFFFF"/>
              </a:solidFill>
              <a:latin typeface="Arial"/>
              <a:cs typeface="Arial"/>
            </a:endParaRPr>
          </a:p>
        </p:txBody>
      </p:sp>
      <p:sp>
        <p:nvSpPr>
          <p:cNvPr id="11" name="object 8"/>
          <p:cNvSpPr txBox="1"/>
          <p:nvPr/>
        </p:nvSpPr>
        <p:spPr>
          <a:xfrm>
            <a:off x="370588" y="285290"/>
            <a:ext cx="11600461" cy="1974900"/>
          </a:xfrm>
          <a:prstGeom prst="rect">
            <a:avLst/>
          </a:prstGeom>
        </p:spPr>
        <p:txBody>
          <a:bodyPr vert="horz" wrap="square" lIns="0" tIns="0" rIns="0" bIns="0" rtlCol="0">
            <a:spAutoFit/>
          </a:bodyPr>
          <a:lstStyle/>
          <a:p>
            <a:pPr marL="12700">
              <a:lnSpc>
                <a:spcPts val="7709"/>
              </a:lnSpc>
              <a:tabLst>
                <a:tab pos="2202180" algn="l"/>
                <a:tab pos="4213225" algn="l"/>
              </a:tabLst>
            </a:pPr>
            <a:r>
              <a:rPr lang="en-US" sz="6500" b="1" dirty="0" smtClean="0">
                <a:solidFill>
                  <a:srgbClr val="FFFFFF"/>
                </a:solidFill>
                <a:latin typeface="Arial"/>
                <a:cs typeface="Arial"/>
              </a:rPr>
              <a:t>Climate information to support farmers</a:t>
            </a:r>
          </a:p>
        </p:txBody>
      </p:sp>
    </p:spTree>
    <p:extLst>
      <p:ext uri="{BB962C8B-B14F-4D97-AF65-F5344CB8AC3E}">
        <p14:creationId xmlns:p14="http://schemas.microsoft.com/office/powerpoint/2010/main" val="9554476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rotWithShape="1">
          <a:blip r:embed="rId3" cstate="email">
            <a:extLst>
              <a:ext uri="{28A0092B-C50C-407E-A947-70E740481C1C}">
                <a14:useLocalDpi xmlns:a14="http://schemas.microsoft.com/office/drawing/2010/main"/>
              </a:ext>
            </a:extLst>
          </a:blip>
          <a:srcRect t="-1563" b="-1236"/>
          <a:stretch/>
        </p:blipFill>
        <p:spPr>
          <a:xfrm>
            <a:off x="7696643" y="-136451"/>
            <a:ext cx="5726814" cy="10026501"/>
          </a:xfrm>
          <a:prstGeom prst="rect">
            <a:avLst/>
          </a:prstGeom>
        </p:spPr>
      </p:pic>
      <p:grpSp>
        <p:nvGrpSpPr>
          <p:cNvPr id="8" name="Group 7"/>
          <p:cNvGrpSpPr/>
          <p:nvPr/>
        </p:nvGrpSpPr>
        <p:grpSpPr>
          <a:xfrm>
            <a:off x="0" y="0"/>
            <a:ext cx="9582150" cy="9753600"/>
            <a:chOff x="0" y="0"/>
            <a:chExt cx="9582150" cy="9753600"/>
          </a:xfrm>
          <a:solidFill>
            <a:srgbClr val="EA431F"/>
          </a:solidFill>
        </p:grpSpPr>
        <p:sp>
          <p:nvSpPr>
            <p:cNvPr id="9" name="object 3"/>
            <p:cNvSpPr/>
            <p:nvPr/>
          </p:nvSpPr>
          <p:spPr>
            <a:xfrm>
              <a:off x="0" y="0"/>
              <a:ext cx="9582150" cy="9753600"/>
            </a:xfrm>
            <a:custGeom>
              <a:avLst/>
              <a:gdLst/>
              <a:ahLst/>
              <a:cxnLst/>
              <a:rect l="l" t="t" r="r" b="b"/>
              <a:pathLst>
                <a:path w="9582150" h="9753600">
                  <a:moveTo>
                    <a:pt x="8817349" y="0"/>
                  </a:moveTo>
                  <a:lnTo>
                    <a:pt x="0" y="0"/>
                  </a:lnTo>
                  <a:lnTo>
                    <a:pt x="0" y="9753600"/>
                  </a:lnTo>
                  <a:lnTo>
                    <a:pt x="8817349" y="9753600"/>
                  </a:lnTo>
                  <a:lnTo>
                    <a:pt x="8998118" y="9184048"/>
                  </a:lnTo>
                  <a:lnTo>
                    <a:pt x="9170961" y="8525038"/>
                  </a:lnTo>
                  <a:lnTo>
                    <a:pt x="9315398" y="7839265"/>
                  </a:lnTo>
                  <a:lnTo>
                    <a:pt x="9430082" y="7129143"/>
                  </a:lnTo>
                  <a:lnTo>
                    <a:pt x="9513666" y="6397083"/>
                  </a:lnTo>
                  <a:lnTo>
                    <a:pt x="9564804" y="5645498"/>
                  </a:lnTo>
                  <a:lnTo>
                    <a:pt x="9582150" y="4876800"/>
                  </a:lnTo>
                  <a:lnTo>
                    <a:pt x="9564804" y="4108101"/>
                  </a:lnTo>
                  <a:lnTo>
                    <a:pt x="9513666" y="3356516"/>
                  </a:lnTo>
                  <a:lnTo>
                    <a:pt x="9430082" y="2624456"/>
                  </a:lnTo>
                  <a:lnTo>
                    <a:pt x="9315398" y="1914334"/>
                  </a:lnTo>
                  <a:lnTo>
                    <a:pt x="9170961" y="1228561"/>
                  </a:lnTo>
                  <a:lnTo>
                    <a:pt x="8998118" y="569551"/>
                  </a:lnTo>
                  <a:lnTo>
                    <a:pt x="8817349" y="0"/>
                  </a:lnTo>
                  <a:close/>
                </a:path>
              </a:pathLst>
            </a:custGeom>
            <a:grpFill/>
            <a:ln w="76200" cmpd="sng">
              <a:noFill/>
            </a:ln>
          </p:spPr>
          <p:txBody>
            <a:bodyPr wrap="square" lIns="0" tIns="0" rIns="0" bIns="0" rtlCol="0"/>
            <a:lstStyle/>
            <a:p>
              <a:endParaRPr>
                <a:solidFill>
                  <a:prstClr val="black"/>
                </a:solidFill>
              </a:endParaRPr>
            </a:p>
          </p:txBody>
        </p:sp>
        <p:sp>
          <p:nvSpPr>
            <p:cNvPr id="10" name="object 4"/>
            <p:cNvSpPr/>
            <p:nvPr/>
          </p:nvSpPr>
          <p:spPr>
            <a:xfrm>
              <a:off x="8788400" y="0"/>
              <a:ext cx="765175" cy="9753600"/>
            </a:xfrm>
            <a:custGeom>
              <a:avLst/>
              <a:gdLst/>
              <a:ahLst/>
              <a:cxnLst/>
              <a:rect l="l" t="t" r="r" b="b"/>
              <a:pathLst>
                <a:path w="765175" h="9753600">
                  <a:moveTo>
                    <a:pt x="0" y="9753600"/>
                  </a:moveTo>
                  <a:lnTo>
                    <a:pt x="180769" y="9184048"/>
                  </a:lnTo>
                  <a:lnTo>
                    <a:pt x="353612" y="8525038"/>
                  </a:lnTo>
                  <a:lnTo>
                    <a:pt x="498049" y="7839265"/>
                  </a:lnTo>
                  <a:lnTo>
                    <a:pt x="612733" y="7129143"/>
                  </a:lnTo>
                  <a:lnTo>
                    <a:pt x="696317" y="6397083"/>
                  </a:lnTo>
                  <a:lnTo>
                    <a:pt x="747455" y="5645498"/>
                  </a:lnTo>
                  <a:lnTo>
                    <a:pt x="764800" y="4876800"/>
                  </a:lnTo>
                  <a:lnTo>
                    <a:pt x="747455" y="4108101"/>
                  </a:lnTo>
                  <a:lnTo>
                    <a:pt x="696317" y="3356516"/>
                  </a:lnTo>
                  <a:lnTo>
                    <a:pt x="612733" y="2624456"/>
                  </a:lnTo>
                  <a:lnTo>
                    <a:pt x="498049" y="1914334"/>
                  </a:lnTo>
                  <a:lnTo>
                    <a:pt x="353612" y="1228561"/>
                  </a:lnTo>
                  <a:lnTo>
                    <a:pt x="180769" y="569551"/>
                  </a:lnTo>
                  <a:lnTo>
                    <a:pt x="0" y="0"/>
                  </a:lnTo>
                </a:path>
              </a:pathLst>
            </a:custGeom>
            <a:grpFill/>
            <a:ln w="63499">
              <a:solidFill>
                <a:srgbClr val="FFFFFF"/>
              </a:solidFill>
            </a:ln>
          </p:spPr>
          <p:txBody>
            <a:bodyPr wrap="square" lIns="0" tIns="0" rIns="0" bIns="0" rtlCol="0"/>
            <a:lstStyle/>
            <a:p>
              <a:endParaRPr>
                <a:solidFill>
                  <a:prstClr val="black"/>
                </a:solidFill>
              </a:endParaRPr>
            </a:p>
          </p:txBody>
        </p:sp>
      </p:grpSp>
      <p:sp>
        <p:nvSpPr>
          <p:cNvPr id="13" name="object 7"/>
          <p:cNvSpPr/>
          <p:nvPr/>
        </p:nvSpPr>
        <p:spPr>
          <a:xfrm>
            <a:off x="12028044" y="8738870"/>
            <a:ext cx="751161" cy="786130"/>
          </a:xfrm>
          <a:prstGeom prst="rect">
            <a:avLst/>
          </a:prstGeom>
          <a:blipFill>
            <a:blip r:embed="rId4" cstate="email">
              <a:extLst>
                <a:ext uri="{28A0092B-C50C-407E-A947-70E740481C1C}">
                  <a14:useLocalDpi xmlns:a14="http://schemas.microsoft.com/office/drawing/2010/main"/>
                </a:ext>
              </a:extLst>
            </a:blip>
            <a:stretch>
              <a:fillRect/>
            </a:stretch>
          </a:blipFill>
        </p:spPr>
        <p:txBody>
          <a:bodyPr wrap="square" lIns="0" tIns="0" rIns="0" bIns="0" rtlCol="0"/>
          <a:lstStyle/>
          <a:p>
            <a:endParaRPr>
              <a:solidFill>
                <a:prstClr val="black"/>
              </a:solidFill>
            </a:endParaRPr>
          </a:p>
        </p:txBody>
      </p:sp>
      <p:sp>
        <p:nvSpPr>
          <p:cNvPr id="17" name="object 8"/>
          <p:cNvSpPr txBox="1"/>
          <p:nvPr/>
        </p:nvSpPr>
        <p:spPr>
          <a:xfrm>
            <a:off x="330200" y="381000"/>
            <a:ext cx="8753696" cy="1974900"/>
          </a:xfrm>
          <a:prstGeom prst="rect">
            <a:avLst/>
          </a:prstGeom>
        </p:spPr>
        <p:txBody>
          <a:bodyPr vert="horz" wrap="square" lIns="0" tIns="0" rIns="0" bIns="0" rtlCol="0">
            <a:spAutoFit/>
          </a:bodyPr>
          <a:lstStyle/>
          <a:p>
            <a:pPr marL="12700">
              <a:lnSpc>
                <a:spcPts val="7709"/>
              </a:lnSpc>
              <a:tabLst>
                <a:tab pos="2202180" algn="l"/>
                <a:tab pos="4213225" algn="l"/>
              </a:tabLst>
            </a:pPr>
            <a:r>
              <a:rPr lang="en-US" sz="6500" b="1" dirty="0" smtClean="0">
                <a:solidFill>
                  <a:srgbClr val="FFFFFF"/>
                </a:solidFill>
                <a:latin typeface="Arial"/>
                <a:cs typeface="Arial"/>
              </a:rPr>
              <a:t>Learning from Jamaica’s Experience</a:t>
            </a:r>
            <a:endParaRPr sz="6500" b="1" dirty="0">
              <a:solidFill>
                <a:prstClr val="black"/>
              </a:solidFill>
              <a:latin typeface="Arial"/>
              <a:cs typeface="Arial"/>
            </a:endParaRPr>
          </a:p>
        </p:txBody>
      </p:sp>
      <p:sp>
        <p:nvSpPr>
          <p:cNvPr id="18" name="object 4"/>
          <p:cNvSpPr txBox="1"/>
          <p:nvPr/>
        </p:nvSpPr>
        <p:spPr>
          <a:xfrm>
            <a:off x="249588" y="2736900"/>
            <a:ext cx="9082973" cy="7078861"/>
          </a:xfrm>
          <a:prstGeom prst="rect">
            <a:avLst/>
          </a:prstGeom>
        </p:spPr>
        <p:txBody>
          <a:bodyPr vert="horz" wrap="square" lIns="0" tIns="0" rIns="0" bIns="0" rtlCol="0">
            <a:spAutoFit/>
          </a:bodyPr>
          <a:lstStyle/>
          <a:p>
            <a:pPr marL="469900" marR="1410970" indent="-457200">
              <a:spcBef>
                <a:spcPts val="1200"/>
              </a:spcBef>
              <a:buFont typeface="Arial" panose="020B0604020202020204" pitchFamily="34" charset="0"/>
              <a:buChar char="•"/>
            </a:pPr>
            <a:r>
              <a:rPr lang="en-US" sz="3000" dirty="0" smtClean="0">
                <a:solidFill>
                  <a:srgbClr val="FFFFFF"/>
                </a:solidFill>
                <a:latin typeface="Arial"/>
                <a:cs typeface="Arial"/>
              </a:rPr>
              <a:t>Climate  information is critical  for the NAP process</a:t>
            </a:r>
          </a:p>
          <a:p>
            <a:pPr marL="469900" marR="1410970" indent="-457200">
              <a:spcBef>
                <a:spcPts val="1200"/>
              </a:spcBef>
              <a:buFont typeface="Arial" panose="020B0604020202020204" pitchFamily="34" charset="0"/>
              <a:buChar char="•"/>
            </a:pPr>
            <a:r>
              <a:rPr lang="en-US" sz="3000" dirty="0" smtClean="0">
                <a:solidFill>
                  <a:srgbClr val="FFFFFF"/>
                </a:solidFill>
                <a:latin typeface="Arial"/>
                <a:cs typeface="Arial"/>
              </a:rPr>
              <a:t>NAP process helps identify users and uses of climate information</a:t>
            </a:r>
            <a:endParaRPr lang="en-US" sz="3000" dirty="0">
              <a:solidFill>
                <a:srgbClr val="FFFFFF"/>
              </a:solidFill>
              <a:latin typeface="Arial"/>
              <a:cs typeface="Arial"/>
            </a:endParaRPr>
          </a:p>
          <a:p>
            <a:pPr marL="469900" marR="1410970" indent="-457200">
              <a:spcBef>
                <a:spcPts val="1200"/>
              </a:spcBef>
              <a:buFont typeface="Arial" panose="020B0604020202020204" pitchFamily="34" charset="0"/>
              <a:buChar char="•"/>
            </a:pPr>
            <a:r>
              <a:rPr lang="en-US" sz="3000" dirty="0" smtClean="0">
                <a:solidFill>
                  <a:srgbClr val="FFFFFF"/>
                </a:solidFill>
                <a:latin typeface="Arial"/>
                <a:cs typeface="Arial"/>
              </a:rPr>
              <a:t>Use of climate information has implications for sector integration: </a:t>
            </a:r>
            <a:r>
              <a:rPr lang="en-US" sz="3000" b="1" dirty="0" smtClean="0">
                <a:solidFill>
                  <a:srgbClr val="FFFFFF"/>
                </a:solidFill>
                <a:latin typeface="Arial"/>
                <a:cs typeface="Arial"/>
              </a:rPr>
              <a:t>Data is only useful if it reaches users across sectors and they can understand an apply it</a:t>
            </a:r>
            <a:endParaRPr lang="en-US" sz="3000" dirty="0" smtClean="0">
              <a:solidFill>
                <a:srgbClr val="FFFFFF"/>
              </a:solidFill>
              <a:latin typeface="Arial"/>
              <a:cs typeface="Arial"/>
            </a:endParaRPr>
          </a:p>
          <a:p>
            <a:pPr marL="469900" marR="1410970" indent="-457200">
              <a:spcBef>
                <a:spcPts val="1200"/>
              </a:spcBef>
              <a:buFont typeface="Arial" panose="020B0604020202020204" pitchFamily="34" charset="0"/>
              <a:buChar char="•"/>
            </a:pPr>
            <a:r>
              <a:rPr lang="en-US" sz="3000" dirty="0" smtClean="0">
                <a:solidFill>
                  <a:srgbClr val="FFFFFF"/>
                </a:solidFill>
                <a:latin typeface="Arial"/>
                <a:cs typeface="Arial"/>
              </a:rPr>
              <a:t>Useful tools are scalable, and developing countries can lead</a:t>
            </a:r>
          </a:p>
          <a:p>
            <a:pPr marL="469900" marR="1410970" indent="-457200">
              <a:spcBef>
                <a:spcPts val="1200"/>
              </a:spcBef>
              <a:buFont typeface="Arial" panose="020B0604020202020204" pitchFamily="34" charset="0"/>
              <a:buChar char="•"/>
            </a:pPr>
            <a:r>
              <a:rPr lang="en-US" sz="3000" dirty="0" smtClean="0">
                <a:solidFill>
                  <a:srgbClr val="FFFFFF"/>
                </a:solidFill>
                <a:latin typeface="Arial"/>
                <a:cs typeface="Arial"/>
              </a:rPr>
              <a:t>Opportunities to (and interest in) sharing Jamaica’s experience with other countries, such as Grenada</a:t>
            </a:r>
          </a:p>
        </p:txBody>
      </p:sp>
    </p:spTree>
    <p:extLst>
      <p:ext uri="{BB962C8B-B14F-4D97-AF65-F5344CB8AC3E}">
        <p14:creationId xmlns:p14="http://schemas.microsoft.com/office/powerpoint/2010/main" val="7967466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object 20"/>
          <p:cNvSpPr txBox="1"/>
          <p:nvPr/>
        </p:nvSpPr>
        <p:spPr>
          <a:xfrm>
            <a:off x="2755896" y="4572000"/>
            <a:ext cx="7835908" cy="2462213"/>
          </a:xfrm>
          <a:prstGeom prst="rect">
            <a:avLst/>
          </a:prstGeom>
        </p:spPr>
        <p:txBody>
          <a:bodyPr vert="horz" wrap="square" lIns="0" tIns="0" rIns="0" bIns="0" rtlCol="0">
            <a:spAutoFit/>
          </a:bodyPr>
          <a:lstStyle/>
          <a:p>
            <a:pPr algn="ctr"/>
            <a:r>
              <a:rPr sz="4000" b="1" spc="114" dirty="0" smtClean="0">
                <a:solidFill>
                  <a:srgbClr val="4F5560"/>
                </a:solidFill>
                <a:latin typeface="Arial"/>
                <a:cs typeface="Arial"/>
              </a:rPr>
              <a:t>ww</a:t>
            </a:r>
            <a:r>
              <a:rPr sz="4000" b="1" spc="-190" dirty="0" smtClean="0">
                <a:solidFill>
                  <a:srgbClr val="4F5560"/>
                </a:solidFill>
                <a:latin typeface="Arial"/>
                <a:cs typeface="Arial"/>
              </a:rPr>
              <a:t>w</a:t>
            </a:r>
            <a:r>
              <a:rPr sz="4000" b="1" spc="-30" dirty="0" smtClean="0">
                <a:solidFill>
                  <a:srgbClr val="4F5560"/>
                </a:solidFill>
                <a:latin typeface="Arial"/>
                <a:cs typeface="Arial"/>
              </a:rPr>
              <a:t>.n</a:t>
            </a:r>
            <a:r>
              <a:rPr sz="4000" b="1" spc="-35" dirty="0" smtClean="0">
                <a:solidFill>
                  <a:srgbClr val="4F5560"/>
                </a:solidFill>
                <a:latin typeface="Arial"/>
                <a:cs typeface="Arial"/>
              </a:rPr>
              <a:t>a</a:t>
            </a:r>
            <a:r>
              <a:rPr sz="4000" b="1" spc="-10" dirty="0" smtClean="0">
                <a:solidFill>
                  <a:srgbClr val="4F5560"/>
                </a:solidFill>
                <a:latin typeface="Arial"/>
                <a:cs typeface="Arial"/>
              </a:rPr>
              <a:t>p</a:t>
            </a:r>
            <a:r>
              <a:rPr sz="4000" b="1" spc="-30" dirty="0" smtClean="0">
                <a:solidFill>
                  <a:srgbClr val="4F5560"/>
                </a:solidFill>
                <a:latin typeface="Arial"/>
                <a:cs typeface="Arial"/>
              </a:rPr>
              <a:t>g</a:t>
            </a:r>
            <a:r>
              <a:rPr sz="4000" b="1" dirty="0" smtClean="0">
                <a:solidFill>
                  <a:srgbClr val="4F5560"/>
                </a:solidFill>
                <a:latin typeface="Arial"/>
                <a:cs typeface="Arial"/>
              </a:rPr>
              <a:t>l</a:t>
            </a:r>
            <a:r>
              <a:rPr sz="4000" b="1" spc="-25" dirty="0" smtClean="0">
                <a:solidFill>
                  <a:srgbClr val="4F5560"/>
                </a:solidFill>
                <a:latin typeface="Arial"/>
                <a:cs typeface="Arial"/>
              </a:rPr>
              <a:t>o</a:t>
            </a:r>
            <a:r>
              <a:rPr sz="4000" b="1" dirty="0" smtClean="0">
                <a:solidFill>
                  <a:srgbClr val="4F5560"/>
                </a:solidFill>
                <a:latin typeface="Arial"/>
                <a:cs typeface="Arial"/>
              </a:rPr>
              <a:t>b</a:t>
            </a:r>
            <a:r>
              <a:rPr sz="4000" b="1" spc="-45" dirty="0" smtClean="0">
                <a:solidFill>
                  <a:srgbClr val="4F5560"/>
                </a:solidFill>
                <a:latin typeface="Arial"/>
                <a:cs typeface="Arial"/>
              </a:rPr>
              <a:t>a</a:t>
            </a:r>
            <a:r>
              <a:rPr sz="4000" b="1" spc="-30" dirty="0" smtClean="0">
                <a:solidFill>
                  <a:srgbClr val="4F5560"/>
                </a:solidFill>
                <a:latin typeface="Arial"/>
                <a:cs typeface="Arial"/>
              </a:rPr>
              <a:t>l</a:t>
            </a:r>
            <a:r>
              <a:rPr sz="4000" b="1" spc="-15" dirty="0" smtClean="0">
                <a:solidFill>
                  <a:srgbClr val="4F5560"/>
                </a:solidFill>
                <a:latin typeface="Arial"/>
                <a:cs typeface="Arial"/>
              </a:rPr>
              <a:t>n</a:t>
            </a:r>
            <a:r>
              <a:rPr sz="4000" b="1" spc="15" dirty="0" smtClean="0">
                <a:solidFill>
                  <a:srgbClr val="4F5560"/>
                </a:solidFill>
                <a:latin typeface="Arial"/>
                <a:cs typeface="Arial"/>
              </a:rPr>
              <a:t>e</a:t>
            </a:r>
            <a:r>
              <a:rPr sz="4000" b="1" spc="75" dirty="0" smtClean="0">
                <a:solidFill>
                  <a:srgbClr val="4F5560"/>
                </a:solidFill>
                <a:latin typeface="Arial"/>
                <a:cs typeface="Arial"/>
              </a:rPr>
              <a:t>t</a:t>
            </a:r>
            <a:r>
              <a:rPr sz="4000" b="1" spc="-45" dirty="0" smtClean="0">
                <a:solidFill>
                  <a:srgbClr val="4F5560"/>
                </a:solidFill>
                <a:latin typeface="Arial"/>
                <a:cs typeface="Arial"/>
              </a:rPr>
              <a:t>w</a:t>
            </a:r>
            <a:r>
              <a:rPr sz="4000" b="1" spc="-20" dirty="0" smtClean="0">
                <a:solidFill>
                  <a:srgbClr val="4F5560"/>
                </a:solidFill>
                <a:latin typeface="Arial"/>
                <a:cs typeface="Arial"/>
              </a:rPr>
              <a:t>o</a:t>
            </a:r>
            <a:r>
              <a:rPr sz="4000" b="1" spc="-5" dirty="0" smtClean="0">
                <a:solidFill>
                  <a:srgbClr val="4F5560"/>
                </a:solidFill>
                <a:latin typeface="Arial"/>
                <a:cs typeface="Arial"/>
              </a:rPr>
              <a:t>r</a:t>
            </a:r>
            <a:r>
              <a:rPr sz="4000" b="1" spc="20" dirty="0" smtClean="0">
                <a:solidFill>
                  <a:srgbClr val="4F5560"/>
                </a:solidFill>
                <a:latin typeface="Arial"/>
                <a:cs typeface="Arial"/>
              </a:rPr>
              <a:t>k</a:t>
            </a:r>
            <a:r>
              <a:rPr sz="4000" b="1" spc="-45" dirty="0" smtClean="0">
                <a:solidFill>
                  <a:srgbClr val="4F5560"/>
                </a:solidFill>
                <a:latin typeface="Arial"/>
                <a:cs typeface="Arial"/>
              </a:rPr>
              <a:t>.</a:t>
            </a:r>
            <a:r>
              <a:rPr sz="4000" b="1" spc="-20" dirty="0" smtClean="0">
                <a:solidFill>
                  <a:srgbClr val="4F5560"/>
                </a:solidFill>
                <a:latin typeface="Arial"/>
                <a:cs typeface="Arial"/>
              </a:rPr>
              <a:t>o</a:t>
            </a:r>
            <a:r>
              <a:rPr sz="4000" b="1" spc="15" dirty="0" smtClean="0">
                <a:solidFill>
                  <a:srgbClr val="4F5560"/>
                </a:solidFill>
                <a:latin typeface="Arial"/>
                <a:cs typeface="Arial"/>
              </a:rPr>
              <a:t>r</a:t>
            </a:r>
            <a:r>
              <a:rPr sz="4000" b="1" dirty="0" smtClean="0">
                <a:solidFill>
                  <a:srgbClr val="4F5560"/>
                </a:solidFill>
                <a:latin typeface="Arial"/>
                <a:cs typeface="Arial"/>
              </a:rPr>
              <a:t>g</a:t>
            </a:r>
            <a:r>
              <a:rPr lang="en-CA" sz="4000" b="1" dirty="0" smtClean="0">
                <a:solidFill>
                  <a:srgbClr val="4F5560"/>
                </a:solidFill>
                <a:latin typeface="Arial"/>
                <a:cs typeface="Arial"/>
              </a:rPr>
              <a:t/>
            </a:r>
            <a:br>
              <a:rPr lang="en-CA" sz="4000" b="1" dirty="0" smtClean="0">
                <a:solidFill>
                  <a:srgbClr val="4F5560"/>
                </a:solidFill>
                <a:latin typeface="Arial"/>
                <a:cs typeface="Arial"/>
              </a:rPr>
            </a:br>
            <a:r>
              <a:rPr lang="en-CA" sz="4000" dirty="0" smtClean="0">
                <a:solidFill>
                  <a:srgbClr val="4F5560"/>
                </a:solidFill>
                <a:latin typeface="Arial"/>
                <a:cs typeface="Arial"/>
                <a:hlinkClick r:id="rId3"/>
              </a:rPr>
              <a:t>info@napglobalnetwork.org</a:t>
            </a:r>
            <a:endParaRPr lang="en-CA" sz="4000" dirty="0" smtClean="0">
              <a:solidFill>
                <a:srgbClr val="4F5560"/>
              </a:solidFill>
              <a:latin typeface="Arial"/>
              <a:cs typeface="Arial"/>
            </a:endParaRPr>
          </a:p>
          <a:p>
            <a:pPr algn="ctr"/>
            <a:r>
              <a:rPr lang="en-US" sz="4000" dirty="0" smtClean="0">
                <a:solidFill>
                  <a:srgbClr val="4F5560"/>
                </a:solidFill>
                <a:latin typeface="Arial"/>
                <a:cs typeface="Arial"/>
              </a:rPr>
              <a:t>@</a:t>
            </a:r>
            <a:r>
              <a:rPr lang="en-US" sz="4000" dirty="0" err="1" smtClean="0">
                <a:solidFill>
                  <a:srgbClr val="4F5560"/>
                </a:solidFill>
                <a:latin typeface="Arial"/>
                <a:cs typeface="Arial"/>
              </a:rPr>
              <a:t>NAP_Network</a:t>
            </a:r>
            <a:endParaRPr lang="en-US" sz="4000" dirty="0" smtClean="0">
              <a:solidFill>
                <a:srgbClr val="4F5560"/>
              </a:solidFill>
              <a:latin typeface="Arial"/>
              <a:cs typeface="Arial"/>
            </a:endParaRPr>
          </a:p>
          <a:p>
            <a:pPr algn="ctr"/>
            <a:r>
              <a:rPr lang="en-US" sz="4000" dirty="0" smtClean="0">
                <a:solidFill>
                  <a:srgbClr val="4F5560"/>
                </a:solidFill>
                <a:latin typeface="Arial"/>
                <a:cs typeface="Arial"/>
              </a:rPr>
              <a:t>#NAPGN</a:t>
            </a:r>
            <a:endParaRPr sz="4000" dirty="0">
              <a:solidFill>
                <a:srgbClr val="4F5560"/>
              </a:solidFill>
              <a:latin typeface="Arial"/>
              <a:cs typeface="Arial"/>
            </a:endParaRPr>
          </a:p>
        </p:txBody>
      </p:sp>
      <p:pic>
        <p:nvPicPr>
          <p:cNvPr id="22" name="Picture 21" descr="NAPGN_logo_english_colour.pn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463800" y="360707"/>
            <a:ext cx="7848600" cy="3924300"/>
          </a:xfrm>
          <a:prstGeom prst="rect">
            <a:avLst/>
          </a:prstGeom>
        </p:spPr>
      </p:pic>
      <p:pic>
        <p:nvPicPr>
          <p:cNvPr id="2" name="Picture 1"/>
          <p:cNvPicPr>
            <a:picLocks noChangeAspect="1"/>
          </p:cNvPicPr>
          <p:nvPr/>
        </p:nvPicPr>
        <p:blipFill>
          <a:blip r:embed="rId5">
            <a:clrChange>
              <a:clrFrom>
                <a:srgbClr val="FEFEFE"/>
              </a:clrFrom>
              <a:clrTo>
                <a:srgbClr val="FEFEFE">
                  <a:alpha val="0"/>
                </a:srgbClr>
              </a:clrTo>
            </a:clrChange>
            <a:extLst>
              <a:ext uri="{28A0092B-C50C-407E-A947-70E740481C1C}">
                <a14:useLocalDpi xmlns:a14="http://schemas.microsoft.com/office/drawing/2010/main"/>
              </a:ext>
            </a:extLst>
          </a:blip>
          <a:stretch>
            <a:fillRect/>
          </a:stretch>
        </p:blipFill>
        <p:spPr>
          <a:xfrm>
            <a:off x="2235200" y="7848600"/>
            <a:ext cx="8686800" cy="1678832"/>
          </a:xfrm>
          <a:prstGeom prst="rect">
            <a:avLst/>
          </a:prstGeom>
        </p:spPr>
      </p:pic>
      <p:sp>
        <p:nvSpPr>
          <p:cNvPr id="3" name="TextBox 2"/>
          <p:cNvSpPr txBox="1"/>
          <p:nvPr/>
        </p:nvSpPr>
        <p:spPr>
          <a:xfrm>
            <a:off x="2497909" y="7479268"/>
            <a:ext cx="10134600" cy="369332"/>
          </a:xfrm>
          <a:prstGeom prst="rect">
            <a:avLst/>
          </a:prstGeom>
          <a:noFill/>
        </p:spPr>
        <p:txBody>
          <a:bodyPr wrap="square" rtlCol="0">
            <a:spAutoFit/>
          </a:bodyPr>
          <a:lstStyle/>
          <a:p>
            <a:r>
              <a:rPr lang="en-US" i="1" dirty="0" smtClean="0">
                <a:solidFill>
                  <a:prstClr val="black"/>
                </a:solidFill>
              </a:rPr>
              <a:t>Financial support provided by								Secretariat hosted by</a:t>
            </a:r>
            <a:endParaRPr lang="en-CA" i="1" dirty="0">
              <a:solidFill>
                <a:prstClr val="black"/>
              </a:solidFill>
            </a:endParaRPr>
          </a:p>
        </p:txBody>
      </p:sp>
    </p:spTree>
    <p:extLst>
      <p:ext uri="{BB962C8B-B14F-4D97-AF65-F5344CB8AC3E}">
        <p14:creationId xmlns:p14="http://schemas.microsoft.com/office/powerpoint/2010/main" val="213150596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636874"/>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636874"/>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6202</TotalTime>
  <Words>1104</Words>
  <Application>Microsoft Office PowerPoint</Application>
  <PresentationFormat>Custom</PresentationFormat>
  <Paragraphs>129</Paragraphs>
  <Slides>9</Slides>
  <Notes>9</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9</vt:i4>
      </vt:variant>
    </vt:vector>
  </HeadingPairs>
  <TitlesOfParts>
    <vt:vector size="14" baseType="lpstr">
      <vt:lpstr>Adelle</vt:lpstr>
      <vt:lpstr>Arial</vt:lpstr>
      <vt:lpstr>Calibri</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Hayley Price-Kelly</dc:creator>
  <cp:lastModifiedBy>Hayley Price-Kelly</cp:lastModifiedBy>
  <cp:revision>128</cp:revision>
  <dcterms:created xsi:type="dcterms:W3CDTF">2015-04-11T20:54:24Z</dcterms:created>
  <dcterms:modified xsi:type="dcterms:W3CDTF">2015-12-05T11:50:44Z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2015-04-10T00:00:00Z</vt:filetime>
  </property>
  <property fmtid="{D5CDD505-2E9C-101B-9397-08002B2CF9AE}" pid="3" name="LastSaved">
    <vt:filetime>2015-04-12T00:00:00Z</vt:filetime>
  </property>
</Properties>
</file>