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267" r:id="rId2"/>
    <p:sldId id="281" r:id="rId3"/>
    <p:sldId id="258" r:id="rId4"/>
    <p:sldId id="272" r:id="rId5"/>
    <p:sldId id="271" r:id="rId6"/>
    <p:sldId id="263" r:id="rId7"/>
    <p:sldId id="273" r:id="rId8"/>
    <p:sldId id="276" r:id="rId9"/>
    <p:sldId id="277" r:id="rId10"/>
    <p:sldId id="279" r:id="rId11"/>
    <p:sldId id="280" r:id="rId12"/>
    <p:sldId id="270" r:id="rId13"/>
    <p:sldId id="275" r:id="rId14"/>
  </p:sldIdLst>
  <p:sldSz cx="13004800" cy="9753600"/>
  <p:notesSz cx="13004800" cy="97536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A431F"/>
    <a:srgbClr val="4F5560"/>
    <a:srgbClr val="FFFFFF"/>
    <a:srgbClr val="000000"/>
    <a:srgbClr val="F49D8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66966" autoAdjust="0"/>
  </p:normalViewPr>
  <p:slideViewPr>
    <p:cSldViewPr>
      <p:cViewPr varScale="1">
        <p:scale>
          <a:sx n="51" d="100"/>
          <a:sy n="51" d="100"/>
        </p:scale>
        <p:origin x="1128" y="96"/>
      </p:cViewPr>
      <p:guideLst>
        <p:guide orient="horz" pos="2880"/>
        <p:guide pos="216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66" d="100"/>
          <a:sy n="66" d="100"/>
        </p:scale>
        <p:origin x="2064" y="7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colors1.xml><?xml version="1.0" encoding="utf-8"?>
<dgm:colorsDef xmlns:dgm="http://schemas.openxmlformats.org/drawingml/2006/diagram" xmlns:a="http://schemas.openxmlformats.org/drawingml/2006/main" uniqueId="urn:microsoft.com/office/officeart/2005/8/colors/accent6_1">
  <dgm:title val=""/>
  <dgm:desc val=""/>
  <dgm:catLst>
    <dgm:cat type="accent6" pri="11100"/>
  </dgm:catLst>
  <dgm:styleLbl name="node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6">
        <a:shade val="80000"/>
      </a:schemeClr>
    </dgm:linClrLst>
    <dgm:effectClrLst/>
    <dgm:txLinClrLst/>
    <dgm:txFillClrLst/>
    <dgm:txEffectClrLst/>
  </dgm:styleLbl>
  <dgm:styleLbl name="node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f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align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b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dgm:txEffectClrLst/>
  </dgm:styleLbl>
  <dgm:styleLbl name="parChTrans2D2">
    <dgm:fillClrLst meth="repeat">
      <a:schemeClr val="accent6"/>
    </dgm:fillClrLst>
    <dgm:linClrLst meth="repeat">
      <a:schemeClr val="accent6"/>
    </dgm:linClrLst>
    <dgm:effectClrLst/>
    <dgm:txLinClrLst/>
    <dgm:txFillClrLst/>
    <dgm:txEffectClrLst/>
  </dgm:styleLbl>
  <dgm:styleLbl name="parChTrans2D3">
    <dgm:fillClrLst meth="repeat">
      <a:schemeClr val="accent6"/>
    </dgm:fillClrLst>
    <dgm:linClrLst meth="repeat">
      <a:schemeClr val="accent6"/>
    </dgm:linClrLst>
    <dgm:effectClrLst/>
    <dgm:txLinClrLst/>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con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align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trAlignAcc1">
    <dgm:fillClrLst meth="repeat">
      <a:schemeClr val="accent6">
        <a:alpha val="40000"/>
        <a:tint val="40000"/>
      </a:schemeClr>
    </dgm:fillClrLst>
    <dgm:linClrLst meth="repeat">
      <a:schemeClr val="accent6"/>
    </dgm:linClrLst>
    <dgm:effectClrLst/>
    <dgm:txLinClrLst/>
    <dgm:txFillClrLst meth="repeat">
      <a:schemeClr val="dk1"/>
    </dgm:txFillClrLst>
    <dgm:txEffectClrLst/>
  </dgm:styleLbl>
  <dgm:styleLbl name="b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fgAcc0">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2">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3">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4">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C97C522-7836-4086-B30D-1DBDF85ADBD3}" type="doc">
      <dgm:prSet loTypeId="urn:microsoft.com/office/officeart/2005/8/layout/process4" loCatId="process" qsTypeId="urn:microsoft.com/office/officeart/2005/8/quickstyle/3d4" qsCatId="3D" csTypeId="urn:microsoft.com/office/officeart/2005/8/colors/accent6_1" csCatId="accent6" phldr="1"/>
      <dgm:spPr/>
      <dgm:t>
        <a:bodyPr/>
        <a:lstStyle/>
        <a:p>
          <a:endParaRPr lang="en-CA"/>
        </a:p>
      </dgm:t>
    </dgm:pt>
    <dgm:pt modelId="{E4060F98-7FAB-484E-87CC-3FE66B10740F}">
      <dgm:prSet phldrT="[Text]"/>
      <dgm:spPr/>
      <dgm:t>
        <a:bodyPr/>
        <a:lstStyle/>
        <a:p>
          <a:r>
            <a:rPr lang="en-US" b="1" dirty="0" smtClean="0"/>
            <a:t>Awareness-raising</a:t>
          </a:r>
          <a:endParaRPr lang="en-CA" b="1" dirty="0"/>
        </a:p>
      </dgm:t>
    </dgm:pt>
    <dgm:pt modelId="{4881ECA4-98A0-4627-83D1-96D0643E76AE}" type="parTrans" cxnId="{14B1D3AE-EAD6-4D8C-B260-774E190760F6}">
      <dgm:prSet/>
      <dgm:spPr/>
      <dgm:t>
        <a:bodyPr/>
        <a:lstStyle/>
        <a:p>
          <a:endParaRPr lang="en-CA"/>
        </a:p>
      </dgm:t>
    </dgm:pt>
    <dgm:pt modelId="{2FFEA5C1-1924-4EDB-BDD5-6EE51EDF8707}" type="sibTrans" cxnId="{14B1D3AE-EAD6-4D8C-B260-774E190760F6}">
      <dgm:prSet/>
      <dgm:spPr/>
      <dgm:t>
        <a:bodyPr/>
        <a:lstStyle/>
        <a:p>
          <a:endParaRPr lang="en-CA"/>
        </a:p>
      </dgm:t>
    </dgm:pt>
    <dgm:pt modelId="{42DF1FE7-04CB-40AB-AFF9-032BB0530BB9}">
      <dgm:prSet phldrT="[Text]"/>
      <dgm:spPr/>
      <dgm:t>
        <a:bodyPr/>
        <a:lstStyle/>
        <a:p>
          <a:r>
            <a:rPr lang="en-US" b="1" dirty="0" smtClean="0"/>
            <a:t>Results-oriented</a:t>
          </a:r>
          <a:endParaRPr lang="en-CA" b="1" dirty="0"/>
        </a:p>
      </dgm:t>
    </dgm:pt>
    <dgm:pt modelId="{FEF90029-5762-4E07-AFF2-43DDEAA91430}" type="parTrans" cxnId="{48901736-DB82-428A-8476-9399E723F087}">
      <dgm:prSet/>
      <dgm:spPr/>
      <dgm:t>
        <a:bodyPr/>
        <a:lstStyle/>
        <a:p>
          <a:endParaRPr lang="en-CA"/>
        </a:p>
      </dgm:t>
    </dgm:pt>
    <dgm:pt modelId="{817C3B6C-EC25-4874-8220-D7BACF17428E}" type="sibTrans" cxnId="{48901736-DB82-428A-8476-9399E723F087}">
      <dgm:prSet/>
      <dgm:spPr/>
      <dgm:t>
        <a:bodyPr/>
        <a:lstStyle/>
        <a:p>
          <a:endParaRPr lang="en-CA"/>
        </a:p>
      </dgm:t>
    </dgm:pt>
    <dgm:pt modelId="{B353AA29-E3F3-4D61-AB98-B8E6C2806CBD}">
      <dgm:prSet phldrT="[Text]"/>
      <dgm:spPr/>
      <dgm:t>
        <a:bodyPr/>
        <a:lstStyle/>
        <a:p>
          <a:r>
            <a:rPr lang="en-US" b="1" dirty="0" smtClean="0"/>
            <a:t>Joint financing/implementation</a:t>
          </a:r>
          <a:endParaRPr lang="en-CA" b="1" dirty="0"/>
        </a:p>
      </dgm:t>
    </dgm:pt>
    <dgm:pt modelId="{BB4262B2-877A-4FB6-A6DC-AD4D4B1DF2C5}" type="parTrans" cxnId="{3BB7CC92-821E-40CD-B731-14004603FF44}">
      <dgm:prSet/>
      <dgm:spPr/>
      <dgm:t>
        <a:bodyPr/>
        <a:lstStyle/>
        <a:p>
          <a:endParaRPr lang="en-CA"/>
        </a:p>
      </dgm:t>
    </dgm:pt>
    <dgm:pt modelId="{11AB3C53-A63C-446B-8E4D-492EAF2C2231}" type="sibTrans" cxnId="{3BB7CC92-821E-40CD-B731-14004603FF44}">
      <dgm:prSet/>
      <dgm:spPr/>
      <dgm:t>
        <a:bodyPr/>
        <a:lstStyle/>
        <a:p>
          <a:endParaRPr lang="en-CA"/>
        </a:p>
      </dgm:t>
    </dgm:pt>
    <dgm:pt modelId="{E9B0CD67-AB52-4BF0-B776-351AF0132C18}">
      <dgm:prSet phldrT="[Text]"/>
      <dgm:spPr/>
      <dgm:t>
        <a:bodyPr/>
        <a:lstStyle/>
        <a:p>
          <a:r>
            <a:rPr lang="en-CA" dirty="0" smtClean="0"/>
            <a:t>Knowing what other in-country actors and development partners are doing that might be relevant to the NAP process, and avoiding duplication</a:t>
          </a:r>
          <a:endParaRPr lang="en-CA" dirty="0"/>
        </a:p>
      </dgm:t>
    </dgm:pt>
    <dgm:pt modelId="{A79B120C-5F56-413E-9445-ED64B24B9AC1}" type="parTrans" cxnId="{9727A264-E8D0-48BF-A367-9E383A7127A2}">
      <dgm:prSet/>
      <dgm:spPr/>
      <dgm:t>
        <a:bodyPr/>
        <a:lstStyle/>
        <a:p>
          <a:endParaRPr lang="en-CA"/>
        </a:p>
      </dgm:t>
    </dgm:pt>
    <dgm:pt modelId="{EF031E2A-5605-404D-A0A8-5AB9F33DEE87}" type="sibTrans" cxnId="{9727A264-E8D0-48BF-A367-9E383A7127A2}">
      <dgm:prSet/>
      <dgm:spPr/>
      <dgm:t>
        <a:bodyPr/>
        <a:lstStyle/>
        <a:p>
          <a:endParaRPr lang="en-CA"/>
        </a:p>
      </dgm:t>
    </dgm:pt>
    <dgm:pt modelId="{7CA79682-444F-413E-846F-DF5C487064BA}">
      <dgm:prSet phldrT="[Text]"/>
      <dgm:spPr/>
      <dgm:t>
        <a:bodyPr/>
        <a:lstStyle/>
        <a:p>
          <a:r>
            <a:rPr lang="en-US" dirty="0" smtClean="0"/>
            <a:t>Aligning support with NAP process in the country—if the country already has a planning document, this could include supporting implementation</a:t>
          </a:r>
          <a:endParaRPr lang="en-CA" dirty="0"/>
        </a:p>
      </dgm:t>
    </dgm:pt>
    <dgm:pt modelId="{8DE253FF-2AD4-4D20-98BA-76457C6D7E9D}" type="parTrans" cxnId="{D9082705-9EC7-4FB6-8A39-2E9BDC5A7B5A}">
      <dgm:prSet/>
      <dgm:spPr/>
      <dgm:t>
        <a:bodyPr/>
        <a:lstStyle/>
        <a:p>
          <a:endParaRPr lang="en-CA"/>
        </a:p>
      </dgm:t>
    </dgm:pt>
    <dgm:pt modelId="{C18BB9D5-E263-4587-A3F9-636F0AF0C900}" type="sibTrans" cxnId="{D9082705-9EC7-4FB6-8A39-2E9BDC5A7B5A}">
      <dgm:prSet/>
      <dgm:spPr/>
      <dgm:t>
        <a:bodyPr/>
        <a:lstStyle/>
        <a:p>
          <a:endParaRPr lang="en-CA"/>
        </a:p>
      </dgm:t>
    </dgm:pt>
    <dgm:pt modelId="{77B91D7A-73F2-4301-B1E1-D4D2BEC7F621}">
      <dgm:prSet phldrT="[Text]"/>
      <dgm:spPr/>
      <dgm:t>
        <a:bodyPr/>
        <a:lstStyle/>
        <a:p>
          <a:r>
            <a:rPr lang="en-US" dirty="0" smtClean="0"/>
            <a:t>Where two or more development partners work together to finance implementation of a NAP process </a:t>
          </a:r>
          <a:endParaRPr lang="en-CA" dirty="0"/>
        </a:p>
      </dgm:t>
    </dgm:pt>
    <dgm:pt modelId="{A0C10778-835F-4500-B547-4A677C2E6AE4}" type="parTrans" cxnId="{468806E9-E13A-4501-84A9-FB5E3EB397A8}">
      <dgm:prSet/>
      <dgm:spPr/>
      <dgm:t>
        <a:bodyPr/>
        <a:lstStyle/>
        <a:p>
          <a:endParaRPr lang="en-CA"/>
        </a:p>
      </dgm:t>
    </dgm:pt>
    <dgm:pt modelId="{33967479-4246-4CCD-816D-DBE56ED38C00}" type="sibTrans" cxnId="{468806E9-E13A-4501-84A9-FB5E3EB397A8}">
      <dgm:prSet/>
      <dgm:spPr/>
      <dgm:t>
        <a:bodyPr/>
        <a:lstStyle/>
        <a:p>
          <a:endParaRPr lang="en-CA"/>
        </a:p>
      </dgm:t>
    </dgm:pt>
    <dgm:pt modelId="{CC154C2A-0034-4700-9585-703EE1247BB3}" type="pres">
      <dgm:prSet presAssocID="{5C97C522-7836-4086-B30D-1DBDF85ADBD3}" presName="Name0" presStyleCnt="0">
        <dgm:presLayoutVars>
          <dgm:dir/>
          <dgm:animLvl val="lvl"/>
          <dgm:resizeHandles val="exact"/>
        </dgm:presLayoutVars>
      </dgm:prSet>
      <dgm:spPr/>
      <dgm:t>
        <a:bodyPr/>
        <a:lstStyle/>
        <a:p>
          <a:endParaRPr lang="en-CA"/>
        </a:p>
      </dgm:t>
    </dgm:pt>
    <dgm:pt modelId="{EC2E9475-AA28-49B7-8048-9E7D93124705}" type="pres">
      <dgm:prSet presAssocID="{B353AA29-E3F3-4D61-AB98-B8E6C2806CBD}" presName="boxAndChildren" presStyleCnt="0"/>
      <dgm:spPr/>
      <dgm:t>
        <a:bodyPr/>
        <a:lstStyle/>
        <a:p>
          <a:endParaRPr lang="en-CA"/>
        </a:p>
      </dgm:t>
    </dgm:pt>
    <dgm:pt modelId="{3DE5442C-4ED8-4952-B699-B05F8A3E6D0B}" type="pres">
      <dgm:prSet presAssocID="{B353AA29-E3F3-4D61-AB98-B8E6C2806CBD}" presName="parentTextBox" presStyleLbl="node1" presStyleIdx="0" presStyleCnt="3"/>
      <dgm:spPr/>
      <dgm:t>
        <a:bodyPr/>
        <a:lstStyle/>
        <a:p>
          <a:endParaRPr lang="en-CA"/>
        </a:p>
      </dgm:t>
    </dgm:pt>
    <dgm:pt modelId="{5F7E6158-B26B-475B-B934-228283384DDE}" type="pres">
      <dgm:prSet presAssocID="{B353AA29-E3F3-4D61-AB98-B8E6C2806CBD}" presName="entireBox" presStyleLbl="node1" presStyleIdx="0" presStyleCnt="3"/>
      <dgm:spPr/>
      <dgm:t>
        <a:bodyPr/>
        <a:lstStyle/>
        <a:p>
          <a:endParaRPr lang="en-CA"/>
        </a:p>
      </dgm:t>
    </dgm:pt>
    <dgm:pt modelId="{92184665-CE4E-413B-9BB6-02AB7CB13839}" type="pres">
      <dgm:prSet presAssocID="{B353AA29-E3F3-4D61-AB98-B8E6C2806CBD}" presName="descendantBox" presStyleCnt="0"/>
      <dgm:spPr/>
      <dgm:t>
        <a:bodyPr/>
        <a:lstStyle/>
        <a:p>
          <a:endParaRPr lang="en-CA"/>
        </a:p>
      </dgm:t>
    </dgm:pt>
    <dgm:pt modelId="{F5FFCBB1-299B-4BA0-9B3A-7E89BA300F20}" type="pres">
      <dgm:prSet presAssocID="{77B91D7A-73F2-4301-B1E1-D4D2BEC7F621}" presName="childTextBox" presStyleLbl="fgAccFollowNode1" presStyleIdx="0" presStyleCnt="3">
        <dgm:presLayoutVars>
          <dgm:bulletEnabled val="1"/>
        </dgm:presLayoutVars>
      </dgm:prSet>
      <dgm:spPr/>
      <dgm:t>
        <a:bodyPr/>
        <a:lstStyle/>
        <a:p>
          <a:endParaRPr lang="en-CA"/>
        </a:p>
      </dgm:t>
    </dgm:pt>
    <dgm:pt modelId="{64448907-C032-4086-A81A-49CC1590C343}" type="pres">
      <dgm:prSet presAssocID="{817C3B6C-EC25-4874-8220-D7BACF17428E}" presName="sp" presStyleCnt="0"/>
      <dgm:spPr/>
      <dgm:t>
        <a:bodyPr/>
        <a:lstStyle/>
        <a:p>
          <a:endParaRPr lang="en-CA"/>
        </a:p>
      </dgm:t>
    </dgm:pt>
    <dgm:pt modelId="{74227EED-C363-42E9-8F37-14B84071CB7E}" type="pres">
      <dgm:prSet presAssocID="{42DF1FE7-04CB-40AB-AFF9-032BB0530BB9}" presName="arrowAndChildren" presStyleCnt="0"/>
      <dgm:spPr/>
      <dgm:t>
        <a:bodyPr/>
        <a:lstStyle/>
        <a:p>
          <a:endParaRPr lang="en-CA"/>
        </a:p>
      </dgm:t>
    </dgm:pt>
    <dgm:pt modelId="{5EE2BD9B-80FC-4C4E-A729-67253F7930F0}" type="pres">
      <dgm:prSet presAssocID="{42DF1FE7-04CB-40AB-AFF9-032BB0530BB9}" presName="parentTextArrow" presStyleLbl="node1" presStyleIdx="0" presStyleCnt="3"/>
      <dgm:spPr/>
      <dgm:t>
        <a:bodyPr/>
        <a:lstStyle/>
        <a:p>
          <a:endParaRPr lang="en-CA"/>
        </a:p>
      </dgm:t>
    </dgm:pt>
    <dgm:pt modelId="{0E1CB634-D817-4F4F-B85B-4C32207009D2}" type="pres">
      <dgm:prSet presAssocID="{42DF1FE7-04CB-40AB-AFF9-032BB0530BB9}" presName="arrow" presStyleLbl="node1" presStyleIdx="1" presStyleCnt="3"/>
      <dgm:spPr/>
      <dgm:t>
        <a:bodyPr/>
        <a:lstStyle/>
        <a:p>
          <a:endParaRPr lang="en-CA"/>
        </a:p>
      </dgm:t>
    </dgm:pt>
    <dgm:pt modelId="{662DB8F5-74F1-4184-977A-4179D336C077}" type="pres">
      <dgm:prSet presAssocID="{42DF1FE7-04CB-40AB-AFF9-032BB0530BB9}" presName="descendantArrow" presStyleCnt="0"/>
      <dgm:spPr/>
      <dgm:t>
        <a:bodyPr/>
        <a:lstStyle/>
        <a:p>
          <a:endParaRPr lang="en-CA"/>
        </a:p>
      </dgm:t>
    </dgm:pt>
    <dgm:pt modelId="{C703F466-3BA9-42F1-91DD-D3D3FA6BC7C5}" type="pres">
      <dgm:prSet presAssocID="{7CA79682-444F-413E-846F-DF5C487064BA}" presName="childTextArrow" presStyleLbl="fgAccFollowNode1" presStyleIdx="1" presStyleCnt="3">
        <dgm:presLayoutVars>
          <dgm:bulletEnabled val="1"/>
        </dgm:presLayoutVars>
      </dgm:prSet>
      <dgm:spPr/>
      <dgm:t>
        <a:bodyPr/>
        <a:lstStyle/>
        <a:p>
          <a:endParaRPr lang="en-CA"/>
        </a:p>
      </dgm:t>
    </dgm:pt>
    <dgm:pt modelId="{1D4671EF-7CC3-4732-8733-12F52F344FA6}" type="pres">
      <dgm:prSet presAssocID="{2FFEA5C1-1924-4EDB-BDD5-6EE51EDF8707}" presName="sp" presStyleCnt="0"/>
      <dgm:spPr/>
      <dgm:t>
        <a:bodyPr/>
        <a:lstStyle/>
        <a:p>
          <a:endParaRPr lang="en-CA"/>
        </a:p>
      </dgm:t>
    </dgm:pt>
    <dgm:pt modelId="{8A85DAF6-0983-4B13-BD53-DCFD5CC2F3AD}" type="pres">
      <dgm:prSet presAssocID="{E4060F98-7FAB-484E-87CC-3FE66B10740F}" presName="arrowAndChildren" presStyleCnt="0"/>
      <dgm:spPr/>
      <dgm:t>
        <a:bodyPr/>
        <a:lstStyle/>
        <a:p>
          <a:endParaRPr lang="en-CA"/>
        </a:p>
      </dgm:t>
    </dgm:pt>
    <dgm:pt modelId="{FEDA8AFE-0BCE-4D88-8B79-7B76BD3C5EA2}" type="pres">
      <dgm:prSet presAssocID="{E4060F98-7FAB-484E-87CC-3FE66B10740F}" presName="parentTextArrow" presStyleLbl="node1" presStyleIdx="1" presStyleCnt="3"/>
      <dgm:spPr/>
      <dgm:t>
        <a:bodyPr/>
        <a:lstStyle/>
        <a:p>
          <a:endParaRPr lang="en-CA"/>
        </a:p>
      </dgm:t>
    </dgm:pt>
    <dgm:pt modelId="{AB877085-E6CA-4D79-ADF6-0E2CA6F9CEBB}" type="pres">
      <dgm:prSet presAssocID="{E4060F98-7FAB-484E-87CC-3FE66B10740F}" presName="arrow" presStyleLbl="node1" presStyleIdx="2" presStyleCnt="3"/>
      <dgm:spPr/>
      <dgm:t>
        <a:bodyPr/>
        <a:lstStyle/>
        <a:p>
          <a:endParaRPr lang="en-CA"/>
        </a:p>
      </dgm:t>
    </dgm:pt>
    <dgm:pt modelId="{0EF6484A-4E84-49F4-A2B3-C85FC5646160}" type="pres">
      <dgm:prSet presAssocID="{E4060F98-7FAB-484E-87CC-3FE66B10740F}" presName="descendantArrow" presStyleCnt="0"/>
      <dgm:spPr/>
      <dgm:t>
        <a:bodyPr/>
        <a:lstStyle/>
        <a:p>
          <a:endParaRPr lang="en-CA"/>
        </a:p>
      </dgm:t>
    </dgm:pt>
    <dgm:pt modelId="{389A7026-FE21-4E94-853F-29AAA025A571}" type="pres">
      <dgm:prSet presAssocID="{E9B0CD67-AB52-4BF0-B776-351AF0132C18}" presName="childTextArrow" presStyleLbl="fgAccFollowNode1" presStyleIdx="2" presStyleCnt="3">
        <dgm:presLayoutVars>
          <dgm:bulletEnabled val="1"/>
        </dgm:presLayoutVars>
      </dgm:prSet>
      <dgm:spPr/>
      <dgm:t>
        <a:bodyPr/>
        <a:lstStyle/>
        <a:p>
          <a:endParaRPr lang="en-CA"/>
        </a:p>
      </dgm:t>
    </dgm:pt>
  </dgm:ptLst>
  <dgm:cxnLst>
    <dgm:cxn modelId="{E6720410-50FA-4B5C-9205-304AC63C830A}" type="presOf" srcId="{E4060F98-7FAB-484E-87CC-3FE66B10740F}" destId="{AB877085-E6CA-4D79-ADF6-0E2CA6F9CEBB}" srcOrd="1" destOrd="0" presId="urn:microsoft.com/office/officeart/2005/8/layout/process4"/>
    <dgm:cxn modelId="{ED9FB958-9E8C-4D92-868A-25CBBD527B80}" type="presOf" srcId="{77B91D7A-73F2-4301-B1E1-D4D2BEC7F621}" destId="{F5FFCBB1-299B-4BA0-9B3A-7E89BA300F20}" srcOrd="0" destOrd="0" presId="urn:microsoft.com/office/officeart/2005/8/layout/process4"/>
    <dgm:cxn modelId="{48901736-DB82-428A-8476-9399E723F087}" srcId="{5C97C522-7836-4086-B30D-1DBDF85ADBD3}" destId="{42DF1FE7-04CB-40AB-AFF9-032BB0530BB9}" srcOrd="1" destOrd="0" parTransId="{FEF90029-5762-4E07-AFF2-43DDEAA91430}" sibTransId="{817C3B6C-EC25-4874-8220-D7BACF17428E}"/>
    <dgm:cxn modelId="{B2F62A92-B93C-47B9-B18A-523FA996EA0D}" type="presOf" srcId="{5C97C522-7836-4086-B30D-1DBDF85ADBD3}" destId="{CC154C2A-0034-4700-9585-703EE1247BB3}" srcOrd="0" destOrd="0" presId="urn:microsoft.com/office/officeart/2005/8/layout/process4"/>
    <dgm:cxn modelId="{1D612EFA-52BD-4A0D-8A02-2E5632C75501}" type="presOf" srcId="{B353AA29-E3F3-4D61-AB98-B8E6C2806CBD}" destId="{5F7E6158-B26B-475B-B934-228283384DDE}" srcOrd="1" destOrd="0" presId="urn:microsoft.com/office/officeart/2005/8/layout/process4"/>
    <dgm:cxn modelId="{9727A264-E8D0-48BF-A367-9E383A7127A2}" srcId="{E4060F98-7FAB-484E-87CC-3FE66B10740F}" destId="{E9B0CD67-AB52-4BF0-B776-351AF0132C18}" srcOrd="0" destOrd="0" parTransId="{A79B120C-5F56-413E-9445-ED64B24B9AC1}" sibTransId="{EF031E2A-5605-404D-A0A8-5AB9F33DEE87}"/>
    <dgm:cxn modelId="{90DFF802-80E1-498C-928F-F1BF7ADB108B}" type="presOf" srcId="{E4060F98-7FAB-484E-87CC-3FE66B10740F}" destId="{FEDA8AFE-0BCE-4D88-8B79-7B76BD3C5EA2}" srcOrd="0" destOrd="0" presId="urn:microsoft.com/office/officeart/2005/8/layout/process4"/>
    <dgm:cxn modelId="{24E04875-2B5B-4540-800C-AF8E375C8D12}" type="presOf" srcId="{42DF1FE7-04CB-40AB-AFF9-032BB0530BB9}" destId="{0E1CB634-D817-4F4F-B85B-4C32207009D2}" srcOrd="1" destOrd="0" presId="urn:microsoft.com/office/officeart/2005/8/layout/process4"/>
    <dgm:cxn modelId="{D4B5DB3C-3883-41DC-ACE0-FA65F1F572A4}" type="presOf" srcId="{42DF1FE7-04CB-40AB-AFF9-032BB0530BB9}" destId="{5EE2BD9B-80FC-4C4E-A729-67253F7930F0}" srcOrd="0" destOrd="0" presId="urn:microsoft.com/office/officeart/2005/8/layout/process4"/>
    <dgm:cxn modelId="{E44FB506-250E-416A-94E9-36B43C2FD87F}" type="presOf" srcId="{B353AA29-E3F3-4D61-AB98-B8E6C2806CBD}" destId="{3DE5442C-4ED8-4952-B699-B05F8A3E6D0B}" srcOrd="0" destOrd="0" presId="urn:microsoft.com/office/officeart/2005/8/layout/process4"/>
    <dgm:cxn modelId="{D9082705-9EC7-4FB6-8A39-2E9BDC5A7B5A}" srcId="{42DF1FE7-04CB-40AB-AFF9-032BB0530BB9}" destId="{7CA79682-444F-413E-846F-DF5C487064BA}" srcOrd="0" destOrd="0" parTransId="{8DE253FF-2AD4-4D20-98BA-76457C6D7E9D}" sibTransId="{C18BB9D5-E263-4587-A3F9-636F0AF0C900}"/>
    <dgm:cxn modelId="{868D4CAD-F6C6-400E-8142-9CB7EC75DA04}" type="presOf" srcId="{7CA79682-444F-413E-846F-DF5C487064BA}" destId="{C703F466-3BA9-42F1-91DD-D3D3FA6BC7C5}" srcOrd="0" destOrd="0" presId="urn:microsoft.com/office/officeart/2005/8/layout/process4"/>
    <dgm:cxn modelId="{468806E9-E13A-4501-84A9-FB5E3EB397A8}" srcId="{B353AA29-E3F3-4D61-AB98-B8E6C2806CBD}" destId="{77B91D7A-73F2-4301-B1E1-D4D2BEC7F621}" srcOrd="0" destOrd="0" parTransId="{A0C10778-835F-4500-B547-4A677C2E6AE4}" sibTransId="{33967479-4246-4CCD-816D-DBE56ED38C00}"/>
    <dgm:cxn modelId="{1FFC1128-4086-45D6-B782-0DC14521C667}" type="presOf" srcId="{E9B0CD67-AB52-4BF0-B776-351AF0132C18}" destId="{389A7026-FE21-4E94-853F-29AAA025A571}" srcOrd="0" destOrd="0" presId="urn:microsoft.com/office/officeart/2005/8/layout/process4"/>
    <dgm:cxn modelId="{3BB7CC92-821E-40CD-B731-14004603FF44}" srcId="{5C97C522-7836-4086-B30D-1DBDF85ADBD3}" destId="{B353AA29-E3F3-4D61-AB98-B8E6C2806CBD}" srcOrd="2" destOrd="0" parTransId="{BB4262B2-877A-4FB6-A6DC-AD4D4B1DF2C5}" sibTransId="{11AB3C53-A63C-446B-8E4D-492EAF2C2231}"/>
    <dgm:cxn modelId="{14B1D3AE-EAD6-4D8C-B260-774E190760F6}" srcId="{5C97C522-7836-4086-B30D-1DBDF85ADBD3}" destId="{E4060F98-7FAB-484E-87CC-3FE66B10740F}" srcOrd="0" destOrd="0" parTransId="{4881ECA4-98A0-4627-83D1-96D0643E76AE}" sibTransId="{2FFEA5C1-1924-4EDB-BDD5-6EE51EDF8707}"/>
    <dgm:cxn modelId="{656E318C-64E2-48E9-AD00-B61E8AD841A3}" type="presParOf" srcId="{CC154C2A-0034-4700-9585-703EE1247BB3}" destId="{EC2E9475-AA28-49B7-8048-9E7D93124705}" srcOrd="0" destOrd="0" presId="urn:microsoft.com/office/officeart/2005/8/layout/process4"/>
    <dgm:cxn modelId="{5524A721-4089-4FDF-B398-235829AACE31}" type="presParOf" srcId="{EC2E9475-AA28-49B7-8048-9E7D93124705}" destId="{3DE5442C-4ED8-4952-B699-B05F8A3E6D0B}" srcOrd="0" destOrd="0" presId="urn:microsoft.com/office/officeart/2005/8/layout/process4"/>
    <dgm:cxn modelId="{5C1648CC-0E1C-4C1E-A804-D6318C265A56}" type="presParOf" srcId="{EC2E9475-AA28-49B7-8048-9E7D93124705}" destId="{5F7E6158-B26B-475B-B934-228283384DDE}" srcOrd="1" destOrd="0" presId="urn:microsoft.com/office/officeart/2005/8/layout/process4"/>
    <dgm:cxn modelId="{ED8A97E7-C332-4199-8C86-5E52E8E5F069}" type="presParOf" srcId="{EC2E9475-AA28-49B7-8048-9E7D93124705}" destId="{92184665-CE4E-413B-9BB6-02AB7CB13839}" srcOrd="2" destOrd="0" presId="urn:microsoft.com/office/officeart/2005/8/layout/process4"/>
    <dgm:cxn modelId="{75362555-231E-4657-B577-B0C050F2CE55}" type="presParOf" srcId="{92184665-CE4E-413B-9BB6-02AB7CB13839}" destId="{F5FFCBB1-299B-4BA0-9B3A-7E89BA300F20}" srcOrd="0" destOrd="0" presId="urn:microsoft.com/office/officeart/2005/8/layout/process4"/>
    <dgm:cxn modelId="{F528247D-51B7-4333-9F5D-2E4BE2D6D40B}" type="presParOf" srcId="{CC154C2A-0034-4700-9585-703EE1247BB3}" destId="{64448907-C032-4086-A81A-49CC1590C343}" srcOrd="1" destOrd="0" presId="urn:microsoft.com/office/officeart/2005/8/layout/process4"/>
    <dgm:cxn modelId="{65067861-19E5-4BEA-AEA8-BABFB432DCE5}" type="presParOf" srcId="{CC154C2A-0034-4700-9585-703EE1247BB3}" destId="{74227EED-C363-42E9-8F37-14B84071CB7E}" srcOrd="2" destOrd="0" presId="urn:microsoft.com/office/officeart/2005/8/layout/process4"/>
    <dgm:cxn modelId="{77BB0375-5564-4F53-B5F9-543C36E31D2F}" type="presParOf" srcId="{74227EED-C363-42E9-8F37-14B84071CB7E}" destId="{5EE2BD9B-80FC-4C4E-A729-67253F7930F0}" srcOrd="0" destOrd="0" presId="urn:microsoft.com/office/officeart/2005/8/layout/process4"/>
    <dgm:cxn modelId="{DD6CFCFE-BFA0-4BFC-863A-1A285CCFE87E}" type="presParOf" srcId="{74227EED-C363-42E9-8F37-14B84071CB7E}" destId="{0E1CB634-D817-4F4F-B85B-4C32207009D2}" srcOrd="1" destOrd="0" presId="urn:microsoft.com/office/officeart/2005/8/layout/process4"/>
    <dgm:cxn modelId="{71941568-D68E-442E-AFD1-7AC35BE735F6}" type="presParOf" srcId="{74227EED-C363-42E9-8F37-14B84071CB7E}" destId="{662DB8F5-74F1-4184-977A-4179D336C077}" srcOrd="2" destOrd="0" presId="urn:microsoft.com/office/officeart/2005/8/layout/process4"/>
    <dgm:cxn modelId="{075DBD8E-F1DB-409C-A664-2A74FAE9A022}" type="presParOf" srcId="{662DB8F5-74F1-4184-977A-4179D336C077}" destId="{C703F466-3BA9-42F1-91DD-D3D3FA6BC7C5}" srcOrd="0" destOrd="0" presId="urn:microsoft.com/office/officeart/2005/8/layout/process4"/>
    <dgm:cxn modelId="{CF813193-A268-4E7C-BE08-D57AA9FD8F4F}" type="presParOf" srcId="{CC154C2A-0034-4700-9585-703EE1247BB3}" destId="{1D4671EF-7CC3-4732-8733-12F52F344FA6}" srcOrd="3" destOrd="0" presId="urn:microsoft.com/office/officeart/2005/8/layout/process4"/>
    <dgm:cxn modelId="{58966A03-179B-47EB-A77D-E6C0E41BC08B}" type="presParOf" srcId="{CC154C2A-0034-4700-9585-703EE1247BB3}" destId="{8A85DAF6-0983-4B13-BD53-DCFD5CC2F3AD}" srcOrd="4" destOrd="0" presId="urn:microsoft.com/office/officeart/2005/8/layout/process4"/>
    <dgm:cxn modelId="{5B376D1D-EB7B-4EC3-A284-9D39B8F3DBF9}" type="presParOf" srcId="{8A85DAF6-0983-4B13-BD53-DCFD5CC2F3AD}" destId="{FEDA8AFE-0BCE-4D88-8B79-7B76BD3C5EA2}" srcOrd="0" destOrd="0" presId="urn:microsoft.com/office/officeart/2005/8/layout/process4"/>
    <dgm:cxn modelId="{8D5F4E7A-0B26-4D56-905B-936ED59ACA11}" type="presParOf" srcId="{8A85DAF6-0983-4B13-BD53-DCFD5CC2F3AD}" destId="{AB877085-E6CA-4D79-ADF6-0E2CA6F9CEBB}" srcOrd="1" destOrd="0" presId="urn:microsoft.com/office/officeart/2005/8/layout/process4"/>
    <dgm:cxn modelId="{7D071B00-4D0A-40A0-96AB-A95C4061AE02}" type="presParOf" srcId="{8A85DAF6-0983-4B13-BD53-DCFD5CC2F3AD}" destId="{0EF6484A-4E84-49F4-A2B3-C85FC5646160}" srcOrd="2" destOrd="0" presId="urn:microsoft.com/office/officeart/2005/8/layout/process4"/>
    <dgm:cxn modelId="{2ECA6372-CA97-4CEF-ACFA-EE1163896D02}" type="presParOf" srcId="{0EF6484A-4E84-49F4-A2B3-C85FC5646160}" destId="{389A7026-FE21-4E94-853F-29AAA025A571}" srcOrd="0" destOrd="0" presId="urn:microsoft.com/office/officeart/2005/8/layout/process4"/>
  </dgm:cxnLst>
  <dgm:bg/>
  <dgm:whole>
    <a:ln>
      <a:noFill/>
    </a:ln>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F7E6158-B26B-475B-B934-228283384DDE}">
      <dsp:nvSpPr>
        <dsp:cNvPr id="0" name=""/>
        <dsp:cNvSpPr/>
      </dsp:nvSpPr>
      <dsp:spPr>
        <a:xfrm>
          <a:off x="0" y="4800057"/>
          <a:ext cx="10435739" cy="1575485"/>
        </a:xfrm>
        <a:prstGeom prst="rect">
          <a:avLst/>
        </a:prstGeom>
        <a:solidFill>
          <a:schemeClr val="l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213360" tIns="213360" rIns="213360" bIns="213360" numCol="1" spcCol="1270" anchor="ctr" anchorCtr="0">
          <a:noAutofit/>
        </a:bodyPr>
        <a:lstStyle/>
        <a:p>
          <a:pPr lvl="0" algn="ctr" defTabSz="1333500">
            <a:lnSpc>
              <a:spcPct val="90000"/>
            </a:lnSpc>
            <a:spcBef>
              <a:spcPct val="0"/>
            </a:spcBef>
            <a:spcAft>
              <a:spcPct val="35000"/>
            </a:spcAft>
          </a:pPr>
          <a:r>
            <a:rPr lang="en-US" sz="3000" b="1" kern="1200" dirty="0" smtClean="0"/>
            <a:t>Joint financing/implementation</a:t>
          </a:r>
          <a:endParaRPr lang="en-CA" sz="3000" b="1" kern="1200" dirty="0"/>
        </a:p>
      </dsp:txBody>
      <dsp:txXfrm>
        <a:off x="0" y="4800057"/>
        <a:ext cx="10435739" cy="850762"/>
      </dsp:txXfrm>
    </dsp:sp>
    <dsp:sp modelId="{F5FFCBB1-299B-4BA0-9B3A-7E89BA300F20}">
      <dsp:nvSpPr>
        <dsp:cNvPr id="0" name=""/>
        <dsp:cNvSpPr/>
      </dsp:nvSpPr>
      <dsp:spPr>
        <a:xfrm>
          <a:off x="0" y="5619309"/>
          <a:ext cx="10435739" cy="724723"/>
        </a:xfrm>
        <a:prstGeom prst="rect">
          <a:avLst/>
        </a:prstGeom>
        <a:solidFill>
          <a:schemeClr val="lt1">
            <a:alpha val="90000"/>
            <a:tint val="40000"/>
            <a:hueOff val="0"/>
            <a:satOff val="0"/>
            <a:lumOff val="0"/>
            <a:alphaOff val="0"/>
          </a:schemeClr>
        </a:solidFill>
        <a:ln w="9525" cap="flat" cmpd="sng" algn="ctr">
          <a:solidFill>
            <a:schemeClr val="accent6">
              <a:alpha val="90000"/>
              <a:hueOff val="0"/>
              <a:satOff val="0"/>
              <a:lumOff val="0"/>
              <a:alphaOff val="0"/>
            </a:schemeClr>
          </a:solidFill>
          <a:prstDash val="solid"/>
        </a:ln>
        <a:effectLst/>
        <a:scene3d>
          <a:camera prst="orthographicFront"/>
          <a:lightRig rig="chilly" dir="t"/>
        </a:scene3d>
        <a:sp3d z="12700" extrusionH="1700" prstMaterial="dkEdge">
          <a:bevelT w="25400" h="6350" prst="softRound"/>
          <a:bevelB w="0" h="0" prst="convex"/>
        </a:sp3d>
      </dsp:spPr>
      <dsp:style>
        <a:lnRef idx="1">
          <a:scrgbClr r="0" g="0" b="0"/>
        </a:lnRef>
        <a:fillRef idx="1">
          <a:scrgbClr r="0" g="0" b="0"/>
        </a:fillRef>
        <a:effectRef idx="0">
          <a:scrgbClr r="0" g="0" b="0"/>
        </a:effectRef>
        <a:fontRef idx="minor"/>
      </dsp:style>
      <dsp:txBody>
        <a:bodyPr spcFirstLastPara="0" vert="horz" wrap="square" lIns="163576" tIns="29210" rIns="163576" bIns="29210" numCol="1" spcCol="1270" anchor="ctr" anchorCtr="0">
          <a:noAutofit/>
        </a:bodyPr>
        <a:lstStyle/>
        <a:p>
          <a:pPr lvl="0" algn="ctr" defTabSz="1022350">
            <a:lnSpc>
              <a:spcPct val="90000"/>
            </a:lnSpc>
            <a:spcBef>
              <a:spcPct val="0"/>
            </a:spcBef>
            <a:spcAft>
              <a:spcPct val="35000"/>
            </a:spcAft>
          </a:pPr>
          <a:r>
            <a:rPr lang="en-US" sz="2300" kern="1200" dirty="0" smtClean="0"/>
            <a:t>Where two or more development partners work together to finance implementation of a NAP process </a:t>
          </a:r>
          <a:endParaRPr lang="en-CA" sz="2300" kern="1200" dirty="0"/>
        </a:p>
      </dsp:txBody>
      <dsp:txXfrm>
        <a:off x="0" y="5619309"/>
        <a:ext cx="10435739" cy="724723"/>
      </dsp:txXfrm>
    </dsp:sp>
    <dsp:sp modelId="{0E1CB634-D817-4F4F-B85B-4C32207009D2}">
      <dsp:nvSpPr>
        <dsp:cNvPr id="0" name=""/>
        <dsp:cNvSpPr/>
      </dsp:nvSpPr>
      <dsp:spPr>
        <a:xfrm rot="10800000">
          <a:off x="0" y="2400592"/>
          <a:ext cx="10435739" cy="2423097"/>
        </a:xfrm>
        <a:prstGeom prst="upArrowCallout">
          <a:avLst/>
        </a:prstGeom>
        <a:solidFill>
          <a:schemeClr val="l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213360" tIns="213360" rIns="213360" bIns="213360" numCol="1" spcCol="1270" anchor="ctr" anchorCtr="0">
          <a:noAutofit/>
        </a:bodyPr>
        <a:lstStyle/>
        <a:p>
          <a:pPr lvl="0" algn="ctr" defTabSz="1333500">
            <a:lnSpc>
              <a:spcPct val="90000"/>
            </a:lnSpc>
            <a:spcBef>
              <a:spcPct val="0"/>
            </a:spcBef>
            <a:spcAft>
              <a:spcPct val="35000"/>
            </a:spcAft>
          </a:pPr>
          <a:r>
            <a:rPr lang="en-US" sz="3000" b="1" kern="1200" dirty="0" smtClean="0"/>
            <a:t>Results-oriented</a:t>
          </a:r>
          <a:endParaRPr lang="en-CA" sz="3000" b="1" kern="1200" dirty="0"/>
        </a:p>
      </dsp:txBody>
      <dsp:txXfrm rot="-10800000">
        <a:off x="0" y="2400592"/>
        <a:ext cx="10435739" cy="850507"/>
      </dsp:txXfrm>
    </dsp:sp>
    <dsp:sp modelId="{C703F466-3BA9-42F1-91DD-D3D3FA6BC7C5}">
      <dsp:nvSpPr>
        <dsp:cNvPr id="0" name=""/>
        <dsp:cNvSpPr/>
      </dsp:nvSpPr>
      <dsp:spPr>
        <a:xfrm>
          <a:off x="0" y="3251099"/>
          <a:ext cx="10435739" cy="724506"/>
        </a:xfrm>
        <a:prstGeom prst="rect">
          <a:avLst/>
        </a:prstGeom>
        <a:solidFill>
          <a:schemeClr val="lt1">
            <a:alpha val="90000"/>
            <a:tint val="40000"/>
            <a:hueOff val="0"/>
            <a:satOff val="0"/>
            <a:lumOff val="0"/>
            <a:alphaOff val="0"/>
          </a:schemeClr>
        </a:solidFill>
        <a:ln w="9525" cap="flat" cmpd="sng" algn="ctr">
          <a:solidFill>
            <a:schemeClr val="accent6">
              <a:alpha val="90000"/>
              <a:hueOff val="0"/>
              <a:satOff val="0"/>
              <a:lumOff val="0"/>
              <a:alphaOff val="0"/>
            </a:schemeClr>
          </a:solidFill>
          <a:prstDash val="solid"/>
        </a:ln>
        <a:effectLst/>
        <a:scene3d>
          <a:camera prst="orthographicFront"/>
          <a:lightRig rig="chilly" dir="t"/>
        </a:scene3d>
        <a:sp3d z="12700" extrusionH="1700" prstMaterial="dkEdge">
          <a:bevelT w="25400" h="6350" prst="softRound"/>
          <a:bevelB w="0" h="0" prst="convex"/>
        </a:sp3d>
      </dsp:spPr>
      <dsp:style>
        <a:lnRef idx="1">
          <a:scrgbClr r="0" g="0" b="0"/>
        </a:lnRef>
        <a:fillRef idx="1">
          <a:scrgbClr r="0" g="0" b="0"/>
        </a:fillRef>
        <a:effectRef idx="0">
          <a:scrgbClr r="0" g="0" b="0"/>
        </a:effectRef>
        <a:fontRef idx="minor"/>
      </dsp:style>
      <dsp:txBody>
        <a:bodyPr spcFirstLastPara="0" vert="horz" wrap="square" lIns="163576" tIns="29210" rIns="163576" bIns="29210" numCol="1" spcCol="1270" anchor="ctr" anchorCtr="0">
          <a:noAutofit/>
        </a:bodyPr>
        <a:lstStyle/>
        <a:p>
          <a:pPr lvl="0" algn="ctr" defTabSz="1022350">
            <a:lnSpc>
              <a:spcPct val="90000"/>
            </a:lnSpc>
            <a:spcBef>
              <a:spcPct val="0"/>
            </a:spcBef>
            <a:spcAft>
              <a:spcPct val="35000"/>
            </a:spcAft>
          </a:pPr>
          <a:r>
            <a:rPr lang="en-US" sz="2300" kern="1200" dirty="0" smtClean="0"/>
            <a:t>Aligning support with NAP process in the country—if the country already has a planning document, this could include supporting implementation</a:t>
          </a:r>
          <a:endParaRPr lang="en-CA" sz="2300" kern="1200" dirty="0"/>
        </a:p>
      </dsp:txBody>
      <dsp:txXfrm>
        <a:off x="0" y="3251099"/>
        <a:ext cx="10435739" cy="724506"/>
      </dsp:txXfrm>
    </dsp:sp>
    <dsp:sp modelId="{AB877085-E6CA-4D79-ADF6-0E2CA6F9CEBB}">
      <dsp:nvSpPr>
        <dsp:cNvPr id="0" name=""/>
        <dsp:cNvSpPr/>
      </dsp:nvSpPr>
      <dsp:spPr>
        <a:xfrm rot="10800000">
          <a:off x="0" y="1127"/>
          <a:ext cx="10435739" cy="2423097"/>
        </a:xfrm>
        <a:prstGeom prst="upArrowCallout">
          <a:avLst/>
        </a:prstGeom>
        <a:solidFill>
          <a:schemeClr val="l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213360" tIns="213360" rIns="213360" bIns="213360" numCol="1" spcCol="1270" anchor="ctr" anchorCtr="0">
          <a:noAutofit/>
        </a:bodyPr>
        <a:lstStyle/>
        <a:p>
          <a:pPr lvl="0" algn="ctr" defTabSz="1333500">
            <a:lnSpc>
              <a:spcPct val="90000"/>
            </a:lnSpc>
            <a:spcBef>
              <a:spcPct val="0"/>
            </a:spcBef>
            <a:spcAft>
              <a:spcPct val="35000"/>
            </a:spcAft>
          </a:pPr>
          <a:r>
            <a:rPr lang="en-US" sz="3000" b="1" kern="1200" dirty="0" smtClean="0"/>
            <a:t>Awareness-raising</a:t>
          </a:r>
          <a:endParaRPr lang="en-CA" sz="3000" b="1" kern="1200" dirty="0"/>
        </a:p>
      </dsp:txBody>
      <dsp:txXfrm rot="-10800000">
        <a:off x="0" y="1127"/>
        <a:ext cx="10435739" cy="850507"/>
      </dsp:txXfrm>
    </dsp:sp>
    <dsp:sp modelId="{389A7026-FE21-4E94-853F-29AAA025A571}">
      <dsp:nvSpPr>
        <dsp:cNvPr id="0" name=""/>
        <dsp:cNvSpPr/>
      </dsp:nvSpPr>
      <dsp:spPr>
        <a:xfrm>
          <a:off x="0" y="851634"/>
          <a:ext cx="10435739" cy="724506"/>
        </a:xfrm>
        <a:prstGeom prst="rect">
          <a:avLst/>
        </a:prstGeom>
        <a:solidFill>
          <a:schemeClr val="lt1">
            <a:alpha val="90000"/>
            <a:tint val="40000"/>
            <a:hueOff val="0"/>
            <a:satOff val="0"/>
            <a:lumOff val="0"/>
            <a:alphaOff val="0"/>
          </a:schemeClr>
        </a:solidFill>
        <a:ln w="9525" cap="flat" cmpd="sng" algn="ctr">
          <a:solidFill>
            <a:schemeClr val="accent6">
              <a:alpha val="90000"/>
              <a:hueOff val="0"/>
              <a:satOff val="0"/>
              <a:lumOff val="0"/>
              <a:alphaOff val="0"/>
            </a:schemeClr>
          </a:solidFill>
          <a:prstDash val="solid"/>
        </a:ln>
        <a:effectLst/>
        <a:scene3d>
          <a:camera prst="orthographicFront"/>
          <a:lightRig rig="chilly" dir="t"/>
        </a:scene3d>
        <a:sp3d z="12700" extrusionH="1700" prstMaterial="dkEdge">
          <a:bevelT w="25400" h="6350" prst="softRound"/>
          <a:bevelB w="0" h="0" prst="convex"/>
        </a:sp3d>
      </dsp:spPr>
      <dsp:style>
        <a:lnRef idx="1">
          <a:scrgbClr r="0" g="0" b="0"/>
        </a:lnRef>
        <a:fillRef idx="1">
          <a:scrgbClr r="0" g="0" b="0"/>
        </a:fillRef>
        <a:effectRef idx="0">
          <a:scrgbClr r="0" g="0" b="0"/>
        </a:effectRef>
        <a:fontRef idx="minor"/>
      </dsp:style>
      <dsp:txBody>
        <a:bodyPr spcFirstLastPara="0" vert="horz" wrap="square" lIns="163576" tIns="29210" rIns="163576" bIns="29210" numCol="1" spcCol="1270" anchor="ctr" anchorCtr="0">
          <a:noAutofit/>
        </a:bodyPr>
        <a:lstStyle/>
        <a:p>
          <a:pPr lvl="0" algn="ctr" defTabSz="1022350">
            <a:lnSpc>
              <a:spcPct val="90000"/>
            </a:lnSpc>
            <a:spcBef>
              <a:spcPct val="0"/>
            </a:spcBef>
            <a:spcAft>
              <a:spcPct val="35000"/>
            </a:spcAft>
          </a:pPr>
          <a:r>
            <a:rPr lang="en-CA" sz="2300" kern="1200" dirty="0" smtClean="0"/>
            <a:t>Knowing what other in-country actors and development partners are doing that might be relevant to the NAP process, and avoiding duplication</a:t>
          </a:r>
          <a:endParaRPr lang="en-CA" sz="2300" kern="1200" dirty="0"/>
        </a:p>
      </dsp:txBody>
      <dsp:txXfrm>
        <a:off x="0" y="851634"/>
        <a:ext cx="10435739" cy="724506"/>
      </dsp:txXfrm>
    </dsp:sp>
  </dsp:spTree>
</dsp:drawing>
</file>

<file path=ppt/diagrams/layout1.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5635625" cy="487363"/>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7366000" y="0"/>
            <a:ext cx="5635625" cy="487363"/>
          </a:xfrm>
          <a:prstGeom prst="rect">
            <a:avLst/>
          </a:prstGeom>
        </p:spPr>
        <p:txBody>
          <a:bodyPr vert="horz" lIns="91440" tIns="45720" rIns="91440" bIns="45720" rtlCol="0"/>
          <a:lstStyle>
            <a:lvl1pPr algn="r">
              <a:defRPr sz="1200"/>
            </a:lvl1pPr>
          </a:lstStyle>
          <a:p>
            <a:fld id="{1AC6350E-EAEB-9747-8CB3-B4B8FC289375}" type="datetimeFigureOut">
              <a:rPr lang="en-US" smtClean="0"/>
              <a:t>12/22/2015</a:t>
            </a:fld>
            <a:endParaRPr lang="en-US"/>
          </a:p>
        </p:txBody>
      </p:sp>
      <p:sp>
        <p:nvSpPr>
          <p:cNvPr id="4" name="Slide Image Placeholder 3"/>
          <p:cNvSpPr>
            <a:spLocks noGrp="1" noRot="1" noChangeAspect="1"/>
          </p:cNvSpPr>
          <p:nvPr>
            <p:ph type="sldImg" idx="2"/>
          </p:nvPr>
        </p:nvSpPr>
        <p:spPr>
          <a:xfrm>
            <a:off x="4064000" y="731838"/>
            <a:ext cx="4876800" cy="36576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1300163" y="4632325"/>
            <a:ext cx="10404475" cy="4389438"/>
          </a:xfrm>
          <a:prstGeom prst="rect">
            <a:avLst/>
          </a:prstGeom>
        </p:spPr>
        <p:txBody>
          <a:bodyPr vert="horz" lIns="91440" tIns="45720" rIns="91440" bIns="45720" rtlCol="0"/>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6" name="Footer Placeholder 5"/>
          <p:cNvSpPr>
            <a:spLocks noGrp="1"/>
          </p:cNvSpPr>
          <p:nvPr>
            <p:ph type="ftr" sz="quarter" idx="4"/>
          </p:nvPr>
        </p:nvSpPr>
        <p:spPr>
          <a:xfrm>
            <a:off x="0" y="9264650"/>
            <a:ext cx="5635625" cy="487363"/>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7366000" y="9264650"/>
            <a:ext cx="5635625" cy="487363"/>
          </a:xfrm>
          <a:prstGeom prst="rect">
            <a:avLst/>
          </a:prstGeom>
        </p:spPr>
        <p:txBody>
          <a:bodyPr vert="horz" lIns="91440" tIns="45720" rIns="91440" bIns="45720" rtlCol="0" anchor="b"/>
          <a:lstStyle>
            <a:lvl1pPr algn="r">
              <a:defRPr sz="1200"/>
            </a:lvl1pPr>
          </a:lstStyle>
          <a:p>
            <a:fld id="{AD603159-9E51-5B4A-A127-DE4D3F461A20}" type="slidenum">
              <a:rPr lang="en-US" smtClean="0"/>
              <a:t>‹#›</a:t>
            </a:fld>
            <a:endParaRPr lang="en-US"/>
          </a:p>
        </p:txBody>
      </p:sp>
    </p:spTree>
    <p:extLst>
      <p:ext uri="{BB962C8B-B14F-4D97-AF65-F5344CB8AC3E}">
        <p14:creationId xmlns:p14="http://schemas.microsoft.com/office/powerpoint/2010/main" val="1824034612"/>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extLst>
      <p:ext uri="{BB962C8B-B14F-4D97-AF65-F5344CB8AC3E}">
        <p14:creationId xmlns:p14="http://schemas.microsoft.com/office/powerpoint/2010/main" val="100323976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dirty="0" smtClean="0"/>
              <a:t>As mentioned, awareness-raising (regarding what development partners and domestic</a:t>
            </a:r>
            <a:r>
              <a:rPr lang="en-US" baseline="0" dirty="0" smtClean="0"/>
              <a:t> actors are doing in relation to the NAP process in-country) is a prerequisite to achieving higher levels of coordination.</a:t>
            </a:r>
          </a:p>
          <a:p>
            <a:endParaRPr lang="en-US" baseline="0" dirty="0" smtClean="0"/>
          </a:p>
          <a:p>
            <a:r>
              <a:rPr lang="en-US" baseline="0" dirty="0" smtClean="0"/>
              <a:t>The niche of the Network is enhancing bilateral support, which involves coordination among bilateral development partners and with multilateral institutions working at the country level.</a:t>
            </a:r>
          </a:p>
          <a:p>
            <a:endParaRPr lang="en-US" baseline="0" dirty="0" smtClean="0"/>
          </a:p>
          <a:p>
            <a:r>
              <a:rPr lang="en-US" baseline="0" dirty="0" smtClean="0"/>
              <a:t>Base on our early activities and recognizing awareness-raising as a key first step, we plan to begin supporting NAP focal points in convening NAP Assemblies at the country level. These would leverage the Network’s convening power among development partners, who are participants in the Network,. In addition to the NAP focal point, NAP Assemblies would bring the range of in-country actors involved in the NAP process-for example those in climate-sensitive sectors like agriculture, water, health—to see how support for these sectors can also be leveraged to address priorities identified through the NAP process.</a:t>
            </a:r>
          </a:p>
          <a:p>
            <a:endParaRPr lang="en-US" baseline="0" dirty="0" smtClean="0"/>
          </a:p>
          <a:p>
            <a:r>
              <a:rPr lang="en-US" sz="1200" kern="1200" dirty="0" smtClean="0">
                <a:solidFill>
                  <a:schemeClr val="tx1"/>
                </a:solidFill>
                <a:effectLst/>
                <a:latin typeface="+mn-lt"/>
                <a:ea typeface="+mn-ea"/>
                <a:cs typeface="+mn-cs"/>
              </a:rPr>
              <a:t>In consultation with in-country NAP focal points, the Network will explore opportunities to support NAP Assemblies in countries where political will to partake in such an event, building on participation in the Network’s other activities. Two or more development partners providing support for adaptation and/or climate-sensitive sectors will be a pre-requisite.</a:t>
            </a:r>
            <a:endParaRPr lang="en-US" baseline="0" dirty="0" smtClean="0"/>
          </a:p>
          <a:p>
            <a:endParaRPr lang="en-US" dirty="0" smtClean="0"/>
          </a:p>
          <a:p>
            <a:endParaRPr lang="en-US" dirty="0" smtClean="0"/>
          </a:p>
          <a:p>
            <a:endParaRPr lang="en-US" dirty="0" smtClean="0"/>
          </a:p>
          <a:p>
            <a:endParaRPr dirty="0"/>
          </a:p>
        </p:txBody>
      </p:sp>
    </p:spTree>
    <p:extLst>
      <p:ext uri="{BB962C8B-B14F-4D97-AF65-F5344CB8AC3E}">
        <p14:creationId xmlns:p14="http://schemas.microsoft.com/office/powerpoint/2010/main" val="15402995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extLst>
      <p:ext uri="{BB962C8B-B14F-4D97-AF65-F5344CB8AC3E}">
        <p14:creationId xmlns:p14="http://schemas.microsoft.com/office/powerpoint/2010/main" val="30139192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sz="1200" kern="1200" dirty="0" smtClean="0">
                <a:solidFill>
                  <a:schemeClr val="tx1"/>
                </a:solidFill>
                <a:effectLst/>
                <a:latin typeface="+mn-lt"/>
                <a:ea typeface="+mn-ea"/>
                <a:cs typeface="+mn-cs"/>
              </a:rPr>
              <a:t>Signing up for Network participation is a gateway to involvement in our activities. </a:t>
            </a:r>
            <a:endParaRPr lang="en-CA"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endParaRPr lang="en-CA"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Our activities are demand-driven and we strive to respond flexibly to support participants in addressing emerging issues of interest. Joining the Network as a participant signals your interest in learning and exchange on NAP-related issues, and provides the Secretariat with some basic information on your background and interests that helps us to engage you in relevant activities and connect you with other participants interested in learning and exchanging about similar topics.</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Our second class</a:t>
            </a:r>
            <a:r>
              <a:rPr lang="en-US" sz="1200" kern="1200" baseline="0" dirty="0" smtClean="0">
                <a:solidFill>
                  <a:schemeClr val="tx1"/>
                </a:solidFill>
                <a:effectLst/>
                <a:latin typeface="+mn-lt"/>
                <a:ea typeface="+mn-ea"/>
                <a:cs typeface="+mn-cs"/>
              </a:rPr>
              <a:t> of TTF participants will be engaged for n event in the second half of 2016. Note that we engage country teams of three representatives: a climate change focal point, a representative from the ministry of finance and planning, and a representative of a climate-sensitive sector or local government. So if you are interested, sign up before you leave or online on our website, and encourage your colleagues in these other ministries and levels to do the same.</a:t>
            </a:r>
            <a:endParaRPr lang="en-CA" sz="1200" kern="1200" dirty="0" smtClean="0">
              <a:solidFill>
                <a:schemeClr val="tx1"/>
              </a:solidFill>
              <a:effectLst/>
              <a:latin typeface="+mn-lt"/>
              <a:ea typeface="+mn-ea"/>
              <a:cs typeface="+mn-cs"/>
            </a:endParaRPr>
          </a:p>
          <a:p>
            <a:endParaRPr lang="en-US" dirty="0" smtClean="0"/>
          </a:p>
          <a:p>
            <a:r>
              <a:rPr lang="en-US" dirty="0" smtClean="0"/>
              <a:t>You can find forms to fill out at the back,</a:t>
            </a:r>
            <a:r>
              <a:rPr lang="en-US" baseline="0" dirty="0" smtClean="0"/>
              <a:t> or you can join online on our website.</a:t>
            </a:r>
            <a:endParaRPr dirty="0"/>
          </a:p>
        </p:txBody>
      </p:sp>
    </p:spTree>
    <p:extLst>
      <p:ext uri="{BB962C8B-B14F-4D97-AF65-F5344CB8AC3E}">
        <p14:creationId xmlns:p14="http://schemas.microsoft.com/office/powerpoint/2010/main" val="18183248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a:p>
        </p:txBody>
      </p:sp>
    </p:spTree>
    <p:extLst>
      <p:ext uri="{BB962C8B-B14F-4D97-AF65-F5344CB8AC3E}">
        <p14:creationId xmlns:p14="http://schemas.microsoft.com/office/powerpoint/2010/main" val="20426686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CA" dirty="0" smtClean="0"/>
              <a:t>The NAP Global Network was established</a:t>
            </a:r>
            <a:r>
              <a:rPr lang="en-CA" baseline="0" dirty="0" smtClean="0"/>
              <a:t> in response to the following observations and associated needs:</a:t>
            </a:r>
          </a:p>
          <a:p>
            <a:endParaRPr lang="en-CA" baseline="0" dirty="0" smtClean="0"/>
          </a:p>
          <a:p>
            <a:pPr marL="228600" marR="0" indent="-228600" algn="l" defTabSz="914400" rtl="0" eaLnBrk="1" fontAlgn="auto" latinLnBrk="0" hangingPunct="1">
              <a:lnSpc>
                <a:spcPct val="100000"/>
              </a:lnSpc>
              <a:spcBef>
                <a:spcPts val="0"/>
              </a:spcBef>
              <a:spcAft>
                <a:spcPts val="0"/>
              </a:spcAft>
              <a:buClrTx/>
              <a:buSzTx/>
              <a:buFontTx/>
              <a:buAutoNum type="arabicPeriod"/>
              <a:tabLst/>
              <a:defRPr/>
            </a:pPr>
            <a:r>
              <a:rPr lang="en-CA" baseline="0" dirty="0" smtClean="0"/>
              <a:t>The National Adaptation Planning process – created in 2010 under the Cancun Adaptation Framework (CAF) – was created to assist developing countries, especially Least Developed Countries, to meet their medium- and long-term adaptation needs. </a:t>
            </a:r>
            <a:r>
              <a:rPr lang="en-US" sz="1200" kern="1200" dirty="0" smtClean="0">
                <a:solidFill>
                  <a:schemeClr val="tx1"/>
                </a:solidFill>
                <a:effectLst/>
                <a:latin typeface="+mn-lt"/>
                <a:ea typeface="+mn-ea"/>
                <a:cs typeface="+mn-cs"/>
              </a:rPr>
              <a:t>The objectives of the NAP process are to reduce vulnerability, increase resilience and integrate climate change into development processes. </a:t>
            </a:r>
            <a:r>
              <a:rPr lang="en-CA" baseline="0" dirty="0" smtClean="0"/>
              <a:t/>
            </a:r>
            <a:br>
              <a:rPr lang="en-CA" baseline="0" dirty="0" smtClean="0"/>
            </a:br>
            <a:r>
              <a:rPr lang="en-CA" baseline="0" dirty="0" smtClean="0"/>
              <a:t/>
            </a:r>
            <a:br>
              <a:rPr lang="en-CA" baseline="0" dirty="0" smtClean="0"/>
            </a:br>
            <a:r>
              <a:rPr lang="en-CA" baseline="0" dirty="0" smtClean="0"/>
              <a:t>The NAP process is underway in a growing number of countries. But these efforts are at different stages of design / implementation and unfolding in different ways, shaped by national circumstances, partnerships and resources. The time is right for countries to start learning from each other and support each other in designing and implementing NAP processes. </a:t>
            </a:r>
            <a:r>
              <a:rPr lang="en-CA" b="1" baseline="0" dirty="0" smtClean="0"/>
              <a:t>NAP processes are only growing in importance and we must better support them to achieve sustainable adaptation outcomes</a:t>
            </a:r>
            <a:r>
              <a:rPr lang="en-CA" baseline="0" dirty="0" smtClean="0"/>
              <a:t>. </a:t>
            </a:r>
            <a:br>
              <a:rPr lang="en-CA" baseline="0" dirty="0" smtClean="0"/>
            </a:br>
            <a:endParaRPr lang="en-CA" baseline="0" dirty="0" smtClean="0"/>
          </a:p>
          <a:p>
            <a:pPr marL="228600" marR="0" indent="-228600" algn="l" defTabSz="914400" rtl="0" eaLnBrk="1" fontAlgn="auto" latinLnBrk="0" hangingPunct="1">
              <a:lnSpc>
                <a:spcPct val="100000"/>
              </a:lnSpc>
              <a:spcBef>
                <a:spcPts val="0"/>
              </a:spcBef>
              <a:spcAft>
                <a:spcPts val="0"/>
              </a:spcAft>
              <a:buClrTx/>
              <a:buSzTx/>
              <a:buFontTx/>
              <a:buAutoNum type="arabicPeriod"/>
              <a:tabLst/>
              <a:defRPr/>
            </a:pPr>
            <a:r>
              <a:rPr lang="en-CA" baseline="0" dirty="0" smtClean="0"/>
              <a:t>While there has been bilateral support for adaptation planning in developing countries pre-dating the CAF, many bilateral development partners are in the early stages of designing support programs especially targeted at NAPs. </a:t>
            </a:r>
            <a:r>
              <a:rPr lang="en-US" sz="1200" kern="1200" baseline="0" dirty="0" smtClean="0">
                <a:solidFill>
                  <a:schemeClr val="tx1"/>
                </a:solidFill>
                <a:effectLst/>
                <a:latin typeface="+mn-lt"/>
                <a:ea typeface="+mn-ea"/>
                <a:cs typeface="+mn-cs"/>
              </a:rPr>
              <a:t>B</a:t>
            </a:r>
            <a:r>
              <a:rPr lang="en-US" sz="1200" kern="1200" dirty="0" smtClean="0">
                <a:solidFill>
                  <a:schemeClr val="tx1"/>
                </a:solidFill>
                <a:effectLst/>
                <a:latin typeface="+mn-lt"/>
                <a:ea typeface="+mn-ea"/>
                <a:cs typeface="+mn-cs"/>
              </a:rPr>
              <a:t>ut this support is often insufficiently coordinated, both within countries and internationally. As a result, opportunities for NAP processes to support the integration of adaptation across sectors and scales within developing countries are being missed. Opportunities for development partners to coordinate, leverage, and learn from each other’s NAP support programs are similarly being missed. </a:t>
            </a:r>
            <a:r>
              <a:rPr lang="en-US" sz="1200" b="1" kern="1200" dirty="0" smtClean="0">
                <a:solidFill>
                  <a:schemeClr val="tx1"/>
                </a:solidFill>
                <a:effectLst/>
                <a:latin typeface="+mn-lt"/>
                <a:ea typeface="+mn-ea"/>
                <a:cs typeface="+mn-cs"/>
              </a:rPr>
              <a:t>Need better</a:t>
            </a:r>
            <a:r>
              <a:rPr lang="en-US" sz="1200" b="1" kern="1200" baseline="0" dirty="0" smtClean="0">
                <a:solidFill>
                  <a:schemeClr val="tx1"/>
                </a:solidFill>
                <a:effectLst/>
                <a:latin typeface="+mn-lt"/>
                <a:ea typeface="+mn-ea"/>
                <a:cs typeface="+mn-cs"/>
              </a:rPr>
              <a:t> bilateral coordination</a:t>
            </a:r>
            <a:r>
              <a:rPr lang="en-US" sz="1200" kern="1200" baseline="0" dirty="0" smtClean="0">
                <a:solidFill>
                  <a:schemeClr val="tx1"/>
                </a:solidFill>
                <a:effectLst/>
                <a:latin typeface="+mn-lt"/>
                <a:ea typeface="+mn-ea"/>
                <a:cs typeface="+mn-cs"/>
              </a:rPr>
              <a:t>. </a:t>
            </a:r>
            <a:br>
              <a:rPr lang="en-US" sz="1200" kern="1200" baseline="0" dirty="0" smtClean="0">
                <a:solidFill>
                  <a:schemeClr val="tx1"/>
                </a:solidFill>
                <a:effectLst/>
                <a:latin typeface="+mn-lt"/>
                <a:ea typeface="+mn-ea"/>
                <a:cs typeface="+mn-cs"/>
              </a:rPr>
            </a:br>
            <a:endParaRPr lang="en-US" sz="1200" kern="1200" baseline="0" dirty="0" smtClean="0">
              <a:solidFill>
                <a:schemeClr val="tx1"/>
              </a:solidFill>
              <a:effectLst/>
              <a:latin typeface="+mn-lt"/>
              <a:ea typeface="+mn-ea"/>
              <a:cs typeface="+mn-cs"/>
            </a:endParaRPr>
          </a:p>
          <a:p>
            <a:pPr marL="228600" marR="0" indent="-228600" algn="l" defTabSz="914400" rtl="0" eaLnBrk="1" fontAlgn="auto" latinLnBrk="0" hangingPunct="1">
              <a:lnSpc>
                <a:spcPct val="100000"/>
              </a:lnSpc>
              <a:spcBef>
                <a:spcPts val="0"/>
              </a:spcBef>
              <a:spcAft>
                <a:spcPts val="0"/>
              </a:spcAft>
              <a:buClrTx/>
              <a:buSzTx/>
              <a:buFontTx/>
              <a:buAutoNum type="arabicPeriod"/>
              <a:tabLst/>
              <a:defRPr/>
            </a:pPr>
            <a:r>
              <a:rPr lang="en-US" sz="1200" kern="1200" dirty="0" smtClean="0">
                <a:solidFill>
                  <a:schemeClr val="tx1"/>
                </a:solidFill>
                <a:effectLst/>
                <a:latin typeface="+mn-lt"/>
                <a:ea typeface="+mn-ea"/>
                <a:cs typeface="+mn-cs"/>
              </a:rPr>
              <a:t>Because</a:t>
            </a:r>
            <a:r>
              <a:rPr lang="en-US" sz="1200" kern="1200" baseline="0" dirty="0" smtClean="0">
                <a:solidFill>
                  <a:schemeClr val="tx1"/>
                </a:solidFill>
                <a:effectLst/>
                <a:latin typeface="+mn-lt"/>
                <a:ea typeface="+mn-ea"/>
                <a:cs typeface="+mn-cs"/>
              </a:rPr>
              <a:t> of the formal ‘birthplace’ of NAPs – i.e. the UNFCCC – discussions around NAP processes tend to be associated with the negotiations. This does not lend itself to in-depth, technical discussions that allow different stakeholders – </a:t>
            </a:r>
            <a:r>
              <a:rPr lang="en-US" sz="1200" kern="1200" baseline="0" dirty="0" err="1" smtClean="0">
                <a:solidFill>
                  <a:schemeClr val="tx1"/>
                </a:solidFill>
                <a:effectLst/>
                <a:latin typeface="+mn-lt"/>
                <a:ea typeface="+mn-ea"/>
                <a:cs typeface="+mn-cs"/>
              </a:rPr>
              <a:t>i.e</a:t>
            </a:r>
            <a:r>
              <a:rPr lang="en-US" sz="1200" kern="1200" baseline="0" dirty="0" smtClean="0">
                <a:solidFill>
                  <a:schemeClr val="tx1"/>
                </a:solidFill>
                <a:effectLst/>
                <a:latin typeface="+mn-lt"/>
                <a:ea typeface="+mn-ea"/>
                <a:cs typeface="+mn-cs"/>
              </a:rPr>
              <a:t> donors, national policy makers, and practitioners – to learn about associated challenges and best practice. </a:t>
            </a:r>
            <a:r>
              <a:rPr lang="en-US" sz="1200" b="1" kern="1200" baseline="0" dirty="0" smtClean="0">
                <a:solidFill>
                  <a:schemeClr val="tx1"/>
                </a:solidFill>
                <a:effectLst/>
                <a:latin typeface="+mn-lt"/>
                <a:ea typeface="+mn-ea"/>
                <a:cs typeface="+mn-cs"/>
              </a:rPr>
              <a:t>Need a space for more targeted and technical discussions around NAP</a:t>
            </a:r>
            <a:r>
              <a:rPr lang="en-US" sz="1200" kern="1200" baseline="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marL="228600" marR="0" indent="-228600" algn="l" defTabSz="914400" rtl="0" eaLnBrk="1" fontAlgn="auto" latinLnBrk="0" hangingPunct="1">
              <a:lnSpc>
                <a:spcPct val="100000"/>
              </a:lnSpc>
              <a:spcBef>
                <a:spcPts val="0"/>
              </a:spcBef>
              <a:spcAft>
                <a:spcPts val="0"/>
              </a:spcAft>
              <a:buClrTx/>
              <a:buSzTx/>
              <a:buFontTx/>
              <a:buAutoNum type="arabicPeriod"/>
              <a:tabLst/>
              <a:defRPr/>
            </a:pPr>
            <a:endParaRPr lang="en-CA" sz="1200" kern="1200" dirty="0" smtClean="0">
              <a:solidFill>
                <a:schemeClr val="tx1"/>
              </a:solidFill>
              <a:effectLst/>
              <a:latin typeface="+mn-lt"/>
              <a:ea typeface="+mn-ea"/>
              <a:cs typeface="+mn-cs"/>
            </a:endParaRPr>
          </a:p>
          <a:p>
            <a:pPr marL="228600" indent="-228600">
              <a:buAutoNum type="arabicPeriod"/>
            </a:pPr>
            <a:endParaRPr lang="en-CA" dirty="0" smtClean="0"/>
          </a:p>
          <a:p>
            <a:endParaRPr dirty="0"/>
          </a:p>
        </p:txBody>
      </p:sp>
    </p:spTree>
    <p:extLst>
      <p:ext uri="{BB962C8B-B14F-4D97-AF65-F5344CB8AC3E}">
        <p14:creationId xmlns:p14="http://schemas.microsoft.com/office/powerpoint/2010/main" val="197260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a:p>
        </p:txBody>
      </p:sp>
    </p:spTree>
    <p:extLst>
      <p:ext uri="{BB962C8B-B14F-4D97-AF65-F5344CB8AC3E}">
        <p14:creationId xmlns:p14="http://schemas.microsoft.com/office/powerpoint/2010/main" val="26806004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CA" dirty="0" smtClean="0"/>
              <a:t>The</a:t>
            </a:r>
            <a:r>
              <a:rPr lang="en-CA" baseline="0" dirty="0" smtClean="0"/>
              <a:t> goals and objectives of the Network will be met through three types of activities: </a:t>
            </a:r>
          </a:p>
          <a:p>
            <a:endParaRPr lang="en-CA" baseline="0" dirty="0" smtClean="0"/>
          </a:p>
          <a:p>
            <a:pPr marL="228600" indent="-228600">
              <a:buAutoNum type="arabicPeriod"/>
            </a:pPr>
            <a:r>
              <a:rPr lang="en-CA" b="1" baseline="0" dirty="0" smtClean="0"/>
              <a:t>Targeted Topics Forum</a:t>
            </a:r>
            <a:endParaRPr lang="en-CA" b="0" baseline="0" dirty="0" smtClean="0"/>
          </a:p>
          <a:p>
            <a:pPr marL="0" indent="0">
              <a:buNone/>
            </a:pPr>
            <a:endParaRPr lang="en-CA" b="0" baseline="0" dirty="0" smtClean="0"/>
          </a:p>
          <a:p>
            <a:pPr marL="0" indent="0">
              <a:buNone/>
            </a:pPr>
            <a:r>
              <a:rPr lang="en-CA" b="0" baseline="0" dirty="0" smtClean="0"/>
              <a:t>- </a:t>
            </a:r>
            <a:r>
              <a:rPr lang="en-CA" baseline="0" dirty="0" smtClean="0"/>
              <a:t>Meetings like this one that provide a space to donors, national policy makers and practitioners to discuss the institutional and technical challenges and best practice related to NAP processes. They will be organised around specific topics and allow for constructive facilitated interactions between the different stakeholders. </a:t>
            </a:r>
          </a:p>
          <a:p>
            <a:pPr marL="0" indent="0">
              <a:buFont typeface="+mj-lt"/>
              <a:buNone/>
            </a:pPr>
            <a:endParaRPr lang="en-CA" b="0" baseline="0" dirty="0" smtClean="0"/>
          </a:p>
          <a:p>
            <a:pPr marL="0" indent="0">
              <a:buFont typeface="+mj-lt"/>
              <a:buNone/>
            </a:pPr>
            <a:r>
              <a:rPr lang="en-CA" b="1" baseline="0" dirty="0" smtClean="0"/>
              <a:t>2. Global donor coordination</a:t>
            </a:r>
            <a:r>
              <a:rPr lang="en-CA" baseline="0" dirty="0" smtClean="0"/>
              <a:t/>
            </a:r>
            <a:br>
              <a:rPr lang="en-CA" baseline="0" dirty="0" smtClean="0"/>
            </a:br>
            <a:r>
              <a:rPr lang="en-CA" baseline="0" dirty="0" smtClean="0"/>
              <a:t>- Set of activities / meetings to ensure that donor agencies – from headquarters to country offices – are aware of and know how to support NAP processes; provide donors with opportunities to learn from each others’ approaches and experiences; encourage them coordinate and collaborate with each other to support NAP processes in developing countries. </a:t>
            </a:r>
          </a:p>
          <a:p>
            <a:pPr marL="0" indent="0">
              <a:buNone/>
            </a:pPr>
            <a:endParaRPr lang="en-CA"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CA" b="1" baseline="0" dirty="0" smtClean="0"/>
              <a:t>3. In-country coordination </a:t>
            </a:r>
          </a:p>
          <a:p>
            <a:pPr marL="0" marR="0" indent="0" algn="l" defTabSz="914400" rtl="0" eaLnBrk="1" fontAlgn="auto" latinLnBrk="0" hangingPunct="1">
              <a:lnSpc>
                <a:spcPct val="100000"/>
              </a:lnSpc>
              <a:spcBef>
                <a:spcPts val="0"/>
              </a:spcBef>
              <a:spcAft>
                <a:spcPts val="0"/>
              </a:spcAft>
              <a:buClrTx/>
              <a:buSzTx/>
              <a:buFontTx/>
              <a:buNone/>
              <a:tabLst/>
              <a:defRPr/>
            </a:pPr>
            <a:r>
              <a:rPr lang="en-CA" baseline="0" dirty="0" smtClean="0"/>
              <a:t>- Technical support activities – from organising meetings and developing relevant outreach materials – to help shift ‘ownership’ of the NAP process from environment ministries to sector ministries; encourage donors to collaborate with host country leadership and each other to articulate and work from a common plan and “resilient development roadmap”; communicate in-country efforts to global processes </a:t>
            </a:r>
          </a:p>
          <a:p>
            <a:pPr marL="0" indent="0">
              <a:buNone/>
            </a:pPr>
            <a:endParaRPr lang="en-CA" dirty="0" smtClean="0"/>
          </a:p>
          <a:p>
            <a:endParaRPr dirty="0"/>
          </a:p>
        </p:txBody>
      </p:sp>
    </p:spTree>
    <p:extLst>
      <p:ext uri="{BB962C8B-B14F-4D97-AF65-F5344CB8AC3E}">
        <p14:creationId xmlns:p14="http://schemas.microsoft.com/office/powerpoint/2010/main" val="34909832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extLst>
      <p:ext uri="{BB962C8B-B14F-4D97-AF65-F5344CB8AC3E}">
        <p14:creationId xmlns:p14="http://schemas.microsoft.com/office/powerpoint/2010/main" val="24757166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dirty="0" smtClean="0"/>
              <a:t>You might recall the launch of the Network a year ago in Lima. </a:t>
            </a:r>
            <a:r>
              <a:rPr lang="en-US" sz="1200" kern="1200" dirty="0" smtClean="0">
                <a:solidFill>
                  <a:schemeClr val="tx1"/>
                </a:solidFill>
                <a:effectLst/>
                <a:latin typeface="+mn-lt"/>
                <a:ea typeface="+mn-ea"/>
                <a:cs typeface="+mn-cs"/>
              </a:rPr>
              <a:t>Our activities are demand-driven and we strive to respond flexibly to support participants in addressing emerging issues of interest.</a:t>
            </a:r>
            <a:r>
              <a:rPr lang="en-US" sz="1200" kern="1200" baseline="0" dirty="0" smtClean="0">
                <a:solidFill>
                  <a:schemeClr val="tx1"/>
                </a:solidFill>
                <a:effectLst/>
                <a:latin typeface="+mn-lt"/>
                <a:ea typeface="+mn-ea"/>
                <a:cs typeface="+mn-cs"/>
              </a:rPr>
              <a:t> </a:t>
            </a:r>
          </a:p>
          <a:p>
            <a:r>
              <a:rPr lang="en-US" sz="1200" kern="1200" baseline="0" dirty="0" smtClean="0">
                <a:solidFill>
                  <a:schemeClr val="tx1"/>
                </a:solidFill>
                <a:effectLst/>
                <a:latin typeface="+mn-lt"/>
                <a:ea typeface="+mn-ea"/>
                <a:cs typeface="+mn-cs"/>
              </a:rPr>
              <a:t>Over the next few minutes I’ll speak a bit about the results of these activities, how they’ve informed our next steps, and how you can get involved.</a:t>
            </a:r>
          </a:p>
          <a:p>
            <a:endParaRPr dirty="0"/>
          </a:p>
        </p:txBody>
      </p:sp>
    </p:spTree>
    <p:extLst>
      <p:ext uri="{BB962C8B-B14F-4D97-AF65-F5344CB8AC3E}">
        <p14:creationId xmlns:p14="http://schemas.microsoft.com/office/powerpoint/2010/main" val="3329179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CA" sz="1200" i="0" kern="1200" dirty="0" smtClean="0">
                <a:solidFill>
                  <a:schemeClr val="tx1"/>
                </a:solidFill>
                <a:effectLst/>
                <a:latin typeface="+mn-lt"/>
                <a:ea typeface="+mn-ea"/>
                <a:cs typeface="+mn-cs"/>
              </a:rPr>
              <a:t>TTF events are a key component of the Network’s efforts to create a community of practice around the NAP process by bringing together developing country policy-makers and practitioners, as well as representatives of development cooperation agencies, who otherwise may not have regular opportunities to interact. </a:t>
            </a:r>
          </a:p>
          <a:p>
            <a:r>
              <a:rPr lang="en-US" sz="1200" i="0" kern="1200" dirty="0" smtClean="0">
                <a:solidFill>
                  <a:schemeClr val="tx1"/>
                </a:solidFill>
                <a:effectLst/>
                <a:latin typeface="+mn-lt"/>
                <a:ea typeface="+mn-ea"/>
                <a:cs typeface="+mn-cs"/>
              </a:rPr>
              <a:t>First TTF was the main event</a:t>
            </a:r>
            <a:r>
              <a:rPr lang="en-US" sz="1200" i="0" kern="1200" baseline="0" dirty="0" smtClean="0">
                <a:solidFill>
                  <a:schemeClr val="tx1"/>
                </a:solidFill>
                <a:effectLst/>
                <a:latin typeface="+mn-lt"/>
                <a:ea typeface="+mn-ea"/>
                <a:cs typeface="+mn-cs"/>
              </a:rPr>
              <a:t> of our first year of activity: it</a:t>
            </a:r>
            <a:r>
              <a:rPr lang="en-US" sz="1200" i="0" kern="1200" dirty="0" smtClean="0">
                <a:solidFill>
                  <a:schemeClr val="tx1"/>
                </a:solidFill>
                <a:effectLst/>
                <a:latin typeface="+mn-lt"/>
                <a:ea typeface="+mn-ea"/>
                <a:cs typeface="+mn-cs"/>
              </a:rPr>
              <a:t> addressed the topic of high-level political</a:t>
            </a:r>
            <a:r>
              <a:rPr lang="en-US" sz="1200" i="0" kern="1200" baseline="0" dirty="0" smtClean="0">
                <a:solidFill>
                  <a:schemeClr val="tx1"/>
                </a:solidFill>
                <a:effectLst/>
                <a:latin typeface="+mn-lt"/>
                <a:ea typeface="+mn-ea"/>
                <a:cs typeface="+mn-cs"/>
              </a:rPr>
              <a:t> support &amp; sectoral integration in NAP process</a:t>
            </a:r>
          </a:p>
          <a:p>
            <a:r>
              <a:rPr lang="en-US" sz="1200" i="0" kern="1200" baseline="0" dirty="0" smtClean="0">
                <a:solidFill>
                  <a:schemeClr val="tx1"/>
                </a:solidFill>
                <a:effectLst/>
                <a:latin typeface="+mn-lt"/>
                <a:ea typeface="+mn-ea"/>
                <a:cs typeface="+mn-cs"/>
              </a:rPr>
              <a:t>From each developing country we invited a team of three participants: NAP focal point, rep from key sector ministry/agency, rep from finance/planning). We also invited representatives from bilateral development agencies, including HQ and field offices.</a:t>
            </a:r>
          </a:p>
          <a:p>
            <a:r>
              <a:rPr lang="en-US" sz="1200" i="0" kern="1200" baseline="0" dirty="0" smtClean="0">
                <a:solidFill>
                  <a:schemeClr val="tx1"/>
                </a:solidFill>
                <a:effectLst/>
                <a:latin typeface="+mn-lt"/>
                <a:ea typeface="+mn-ea"/>
                <a:cs typeface="+mn-cs"/>
              </a:rPr>
              <a:t>Highly interactive group emphasized the importance of the type of south-south sharing that took place: for example participants had the opportunity to learn form each other’s approaches to initiating sector integration. Enthusiasm about this was part of what inspired the focus of this event on south-south sharing. </a:t>
            </a:r>
            <a:endParaRPr i="0" dirty="0"/>
          </a:p>
        </p:txBody>
      </p:sp>
    </p:spTree>
    <p:extLst>
      <p:ext uri="{BB962C8B-B14F-4D97-AF65-F5344CB8AC3E}">
        <p14:creationId xmlns:p14="http://schemas.microsoft.com/office/powerpoint/2010/main" val="19170875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Grab</a:t>
            </a:r>
            <a:r>
              <a:rPr lang="en-US" baseline="0" dirty="0" smtClean="0"/>
              <a:t> a copy of our </a:t>
            </a:r>
            <a:r>
              <a:rPr lang="en-US" baseline="0" dirty="0" err="1" smtClean="0"/>
              <a:t>sNAPshot</a:t>
            </a:r>
            <a:r>
              <a:rPr lang="en-US" baseline="0" dirty="0" smtClean="0"/>
              <a:t> brief (or find it on our website)– the launch issue of our </a:t>
            </a:r>
            <a:r>
              <a:rPr lang="en-US" baseline="0" dirty="0" err="1" smtClean="0"/>
              <a:t>sNAPshots</a:t>
            </a:r>
            <a:r>
              <a:rPr lang="en-US" baseline="0" dirty="0" smtClean="0"/>
              <a:t> series, this overview brief explains this spectrum of approaches to initiating sector integration that emerged through south-south sharing at the TTF. Forthcoming </a:t>
            </a:r>
            <a:r>
              <a:rPr lang="en-US" baseline="0" dirty="0" err="1" smtClean="0"/>
              <a:t>sNAPshots</a:t>
            </a:r>
            <a:r>
              <a:rPr lang="en-US" baseline="0" dirty="0" smtClean="0"/>
              <a:t> will go into more detail on specific country cases. </a:t>
            </a:r>
          </a:p>
          <a:p>
            <a:endParaRPr lang="en-US" baseline="0" dirty="0" smtClean="0"/>
          </a:p>
          <a:p>
            <a:r>
              <a:rPr lang="en-CA" baseline="0" dirty="0" smtClean="0"/>
              <a:t>The Network follows the principle that the NAP process should be country-driven, and there is no one-size-fits-all approach. Results of our first TTF demonstrated this, with the experiences that countries shared illustrating how different country-specific pathways can lead to a common outcome of sectoral integration. Results also demonstrated that there is an appetite for learning from concrete examples based on the experiences of peers.</a:t>
            </a:r>
          </a:p>
          <a:p>
            <a:endParaRPr lang="en-US" baseline="0" dirty="0" smtClean="0"/>
          </a:p>
          <a:p>
            <a:endParaRPr lang="en-US" baseline="0" dirty="0" smtClean="0"/>
          </a:p>
          <a:p>
            <a:endParaRPr lang="en-CA" dirty="0"/>
          </a:p>
        </p:txBody>
      </p:sp>
      <p:sp>
        <p:nvSpPr>
          <p:cNvPr id="4" name="Slide Number Placeholder 3"/>
          <p:cNvSpPr>
            <a:spLocks noGrp="1"/>
          </p:cNvSpPr>
          <p:nvPr>
            <p:ph type="sldNum" sz="quarter" idx="10"/>
          </p:nvPr>
        </p:nvSpPr>
        <p:spPr/>
        <p:txBody>
          <a:bodyPr/>
          <a:lstStyle/>
          <a:p>
            <a:fld id="{AD603159-9E51-5B4A-A127-DE4D3F461A20}" type="slidenum">
              <a:rPr lang="en-US" smtClean="0">
                <a:solidFill>
                  <a:prstClr val="black"/>
                </a:solidFill>
              </a:rPr>
              <a:pPr/>
              <a:t>8</a:t>
            </a:fld>
            <a:endParaRPr lang="en-US">
              <a:solidFill>
                <a:prstClr val="black"/>
              </a:solidFill>
            </a:endParaRPr>
          </a:p>
        </p:txBody>
      </p:sp>
    </p:spTree>
    <p:extLst>
      <p:ext uri="{BB962C8B-B14F-4D97-AF65-F5344CB8AC3E}">
        <p14:creationId xmlns:p14="http://schemas.microsoft.com/office/powerpoint/2010/main" val="37584402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dirty="0" smtClean="0"/>
              <a:t>We</a:t>
            </a:r>
            <a:r>
              <a:rPr lang="en-US" baseline="0" dirty="0" smtClean="0"/>
              <a:t> held our first global donor coordination meeting in Rio in 2016</a:t>
            </a:r>
          </a:p>
          <a:p>
            <a:endParaRPr lang="en-US" baseline="0" dirty="0"/>
          </a:p>
          <a:p>
            <a:r>
              <a:rPr lang="en-US" baseline="0" dirty="0" smtClean="0"/>
              <a:t>Initial scoping exercises have explored where different development cooperation agencies are providing NAP-relevant support– this could be explicit support for the NAP process, or support for climate-sensitive sectors that could be aligned with priorities identified through the NAP process</a:t>
            </a:r>
          </a:p>
          <a:p>
            <a:endParaRPr lang="en-US" baseline="0" dirty="0" smtClean="0"/>
          </a:p>
          <a:p>
            <a:r>
              <a:rPr lang="en-US" baseline="0" dirty="0" smtClean="0"/>
              <a:t>Identified a continuum of levels of in-country coordination of NAP-relevant support that we could pursue, and that will inform our in-country activities…</a:t>
            </a:r>
          </a:p>
        </p:txBody>
      </p:sp>
    </p:spTree>
    <p:extLst>
      <p:ext uri="{BB962C8B-B14F-4D97-AF65-F5344CB8AC3E}">
        <p14:creationId xmlns:p14="http://schemas.microsoft.com/office/powerpoint/2010/main" val="12618010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975360" y="3023616"/>
            <a:ext cx="11054080" cy="2048255"/>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950720" y="5462016"/>
            <a:ext cx="9103360" cy="24384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12/22/2015</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500" b="0" i="0">
                <a:solidFill>
                  <a:srgbClr val="9E754F"/>
                </a:solidFill>
                <a:latin typeface="Adelle"/>
                <a:cs typeface="Adelle"/>
              </a:defRPr>
            </a:lvl1pPr>
          </a:lstStyle>
          <a:p>
            <a:endParaRPr/>
          </a:p>
        </p:txBody>
      </p:sp>
      <p:sp>
        <p:nvSpPr>
          <p:cNvPr id="3" name="Holder 3"/>
          <p:cNvSpPr>
            <a:spLocks noGrp="1"/>
          </p:cNvSpPr>
          <p:nvPr>
            <p:ph type="body" idx="1"/>
          </p:nvPr>
        </p:nvSpPr>
        <p:spPr/>
        <p:txBody>
          <a:bodyPr lIns="0" tIns="0" rIns="0" bIns="0"/>
          <a:lstStyle>
            <a:lvl1pPr>
              <a:defRPr b="0" i="0">
                <a:solidFill>
                  <a:schemeClr val="tx1"/>
                </a:solidFil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12/22/2015</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500" b="0" i="0">
                <a:solidFill>
                  <a:srgbClr val="9E754F"/>
                </a:solidFill>
                <a:latin typeface="Adelle"/>
                <a:cs typeface="Adelle"/>
              </a:defRPr>
            </a:lvl1pPr>
          </a:lstStyle>
          <a:p>
            <a:endParaRPr/>
          </a:p>
        </p:txBody>
      </p:sp>
      <p:sp>
        <p:nvSpPr>
          <p:cNvPr id="3" name="Holder 3"/>
          <p:cNvSpPr>
            <a:spLocks noGrp="1"/>
          </p:cNvSpPr>
          <p:nvPr>
            <p:ph sz="half" idx="2"/>
          </p:nvPr>
        </p:nvSpPr>
        <p:spPr>
          <a:xfrm>
            <a:off x="650240" y="2243328"/>
            <a:ext cx="5657088" cy="6437376"/>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697472" y="2243328"/>
            <a:ext cx="5657088" cy="6437376"/>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12/22/2015</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500" b="0" i="0">
                <a:solidFill>
                  <a:srgbClr val="9E754F"/>
                </a:solidFill>
                <a:latin typeface="Adelle"/>
                <a:cs typeface="Adelle"/>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12/22/2015</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12/22/2015</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12980" y="3875034"/>
            <a:ext cx="13030760" cy="596900"/>
          </a:xfrm>
          <a:prstGeom prst="rect">
            <a:avLst/>
          </a:prstGeom>
        </p:spPr>
        <p:txBody>
          <a:bodyPr wrap="square" lIns="0" tIns="0" rIns="0" bIns="0">
            <a:spAutoFit/>
          </a:bodyPr>
          <a:lstStyle>
            <a:lvl1pPr>
              <a:defRPr sz="4500" b="0" i="0">
                <a:solidFill>
                  <a:srgbClr val="9E754F"/>
                </a:solidFill>
                <a:latin typeface="Adelle"/>
                <a:cs typeface="Adelle"/>
              </a:defRPr>
            </a:lvl1pPr>
          </a:lstStyle>
          <a:p>
            <a:endParaRPr/>
          </a:p>
        </p:txBody>
      </p:sp>
      <p:sp>
        <p:nvSpPr>
          <p:cNvPr id="3" name="Holder 3"/>
          <p:cNvSpPr>
            <a:spLocks noGrp="1"/>
          </p:cNvSpPr>
          <p:nvPr>
            <p:ph type="body" idx="1"/>
          </p:nvPr>
        </p:nvSpPr>
        <p:spPr>
          <a:xfrm>
            <a:off x="977900" y="2237604"/>
            <a:ext cx="11049000" cy="3213100"/>
          </a:xfrm>
          <a:prstGeom prst="rect">
            <a:avLst/>
          </a:prstGeom>
        </p:spPr>
        <p:txBody>
          <a:bodyPr wrap="square" lIns="0" tIns="0" rIns="0" bIns="0">
            <a:spAutoFit/>
          </a:bodyPr>
          <a:lstStyle>
            <a:lvl1pPr>
              <a:defRPr b="0" i="0">
                <a:solidFill>
                  <a:schemeClr val="tx1"/>
                </a:solidFill>
              </a:defRPr>
            </a:lvl1pPr>
          </a:lstStyle>
          <a:p>
            <a:endParaRPr/>
          </a:p>
        </p:txBody>
      </p:sp>
      <p:sp>
        <p:nvSpPr>
          <p:cNvPr id="4" name="Holder 4"/>
          <p:cNvSpPr>
            <a:spLocks noGrp="1"/>
          </p:cNvSpPr>
          <p:nvPr>
            <p:ph type="ftr" sz="quarter" idx="5"/>
          </p:nvPr>
        </p:nvSpPr>
        <p:spPr>
          <a:xfrm>
            <a:off x="4421632" y="9070848"/>
            <a:ext cx="4161536" cy="48768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650240" y="9070848"/>
            <a:ext cx="2991104" cy="48768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12/22/2015</a:t>
            </a:fld>
            <a:endParaRPr lang="en-US"/>
          </a:p>
        </p:txBody>
      </p:sp>
      <p:sp>
        <p:nvSpPr>
          <p:cNvPr id="6" name="Holder 6"/>
          <p:cNvSpPr>
            <a:spLocks noGrp="1"/>
          </p:cNvSpPr>
          <p:nvPr>
            <p:ph type="sldNum" sz="quarter" idx="7"/>
          </p:nvPr>
        </p:nvSpPr>
        <p:spPr>
          <a:xfrm>
            <a:off x="9363456" y="9070848"/>
            <a:ext cx="2991104" cy="48768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5.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6.png"/><Relationship Id="rId7" Type="http://schemas.openxmlformats.org/officeDocument/2006/relationships/diagramColors" Target="../diagrams/colors1.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2.jpg"/></Relationships>
</file>

<file path=ppt/slides/_rels/slide13.xml.rels><?xml version="1.0" encoding="UTF-8" standalone="yes"?>
<Relationships xmlns="http://schemas.openxmlformats.org/package/2006/relationships"><Relationship Id="rId3" Type="http://schemas.openxmlformats.org/officeDocument/2006/relationships/hyperlink" Target="mailto:info@napglobalnetwork.org" TargetMode="External"/><Relationship Id="rId2" Type="http://schemas.openxmlformats.org/officeDocument/2006/relationships/notesSlide" Target="../notesSlides/notesSlide13.xml"/><Relationship Id="rId1" Type="http://schemas.openxmlformats.org/officeDocument/2006/relationships/slideLayout" Target="../slideLayouts/slideLayout5.xml"/><Relationship Id="rId5" Type="http://schemas.openxmlformats.org/officeDocument/2006/relationships/image" Target="../media/image14.jpg"/><Relationship Id="rId4" Type="http://schemas.openxmlformats.org/officeDocument/2006/relationships/image" Target="../media/image13.pn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0.jpg"/></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Picture 5" descr="ppt-template_image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46800" y="0"/>
            <a:ext cx="13004800" cy="9753600"/>
          </a:xfrm>
          <a:prstGeom prst="rect">
            <a:avLst/>
          </a:prstGeom>
        </p:spPr>
      </p:pic>
      <p:grpSp>
        <p:nvGrpSpPr>
          <p:cNvPr id="25" name="Group 24"/>
          <p:cNvGrpSpPr/>
          <p:nvPr/>
        </p:nvGrpSpPr>
        <p:grpSpPr>
          <a:xfrm>
            <a:off x="0" y="0"/>
            <a:ext cx="7391774" cy="9753600"/>
            <a:chOff x="0" y="0"/>
            <a:chExt cx="7391774" cy="9753600"/>
          </a:xfrm>
          <a:solidFill>
            <a:srgbClr val="EA431F"/>
          </a:solidFill>
        </p:grpSpPr>
        <p:sp>
          <p:nvSpPr>
            <p:cNvPr id="3" name="object 3"/>
            <p:cNvSpPr/>
            <p:nvPr/>
          </p:nvSpPr>
          <p:spPr>
            <a:xfrm>
              <a:off x="0" y="0"/>
              <a:ext cx="7391400" cy="9753600"/>
            </a:xfrm>
            <a:custGeom>
              <a:avLst/>
              <a:gdLst/>
              <a:ahLst/>
              <a:cxnLst/>
              <a:rect l="l" t="t" r="r" b="b"/>
              <a:pathLst>
                <a:path w="7391400" h="9753600">
                  <a:moveTo>
                    <a:pt x="6626599" y="0"/>
                  </a:moveTo>
                  <a:lnTo>
                    <a:pt x="0" y="0"/>
                  </a:lnTo>
                  <a:lnTo>
                    <a:pt x="0" y="9753600"/>
                  </a:lnTo>
                  <a:lnTo>
                    <a:pt x="6626599" y="9753600"/>
                  </a:lnTo>
                  <a:lnTo>
                    <a:pt x="6807368" y="9184048"/>
                  </a:lnTo>
                  <a:lnTo>
                    <a:pt x="6980211" y="8525038"/>
                  </a:lnTo>
                  <a:lnTo>
                    <a:pt x="7124648" y="7839265"/>
                  </a:lnTo>
                  <a:lnTo>
                    <a:pt x="7239332" y="7129143"/>
                  </a:lnTo>
                  <a:lnTo>
                    <a:pt x="7322916" y="6397083"/>
                  </a:lnTo>
                  <a:lnTo>
                    <a:pt x="7374054" y="5645498"/>
                  </a:lnTo>
                  <a:lnTo>
                    <a:pt x="7391400" y="4876800"/>
                  </a:lnTo>
                  <a:lnTo>
                    <a:pt x="7374054" y="4108101"/>
                  </a:lnTo>
                  <a:lnTo>
                    <a:pt x="7322916" y="3356516"/>
                  </a:lnTo>
                  <a:lnTo>
                    <a:pt x="7239332" y="2624456"/>
                  </a:lnTo>
                  <a:lnTo>
                    <a:pt x="7124648" y="1914334"/>
                  </a:lnTo>
                  <a:lnTo>
                    <a:pt x="6980211" y="1228561"/>
                  </a:lnTo>
                  <a:lnTo>
                    <a:pt x="6807368" y="569551"/>
                  </a:lnTo>
                  <a:lnTo>
                    <a:pt x="6626599" y="0"/>
                  </a:lnTo>
                  <a:close/>
                </a:path>
              </a:pathLst>
            </a:custGeom>
            <a:grpFill/>
          </p:spPr>
          <p:txBody>
            <a:bodyPr wrap="square" lIns="0" tIns="0" rIns="0" bIns="0" rtlCol="0"/>
            <a:lstStyle/>
            <a:p>
              <a:endParaRPr/>
            </a:p>
          </p:txBody>
        </p:sp>
        <p:sp>
          <p:nvSpPr>
            <p:cNvPr id="4" name="object 4"/>
            <p:cNvSpPr/>
            <p:nvPr/>
          </p:nvSpPr>
          <p:spPr>
            <a:xfrm>
              <a:off x="6626599" y="0"/>
              <a:ext cx="765175" cy="9753600"/>
            </a:xfrm>
            <a:custGeom>
              <a:avLst/>
              <a:gdLst/>
              <a:ahLst/>
              <a:cxnLst/>
              <a:rect l="l" t="t" r="r" b="b"/>
              <a:pathLst>
                <a:path w="765175" h="9753600">
                  <a:moveTo>
                    <a:pt x="0" y="9753600"/>
                  </a:moveTo>
                  <a:lnTo>
                    <a:pt x="180769" y="9184048"/>
                  </a:lnTo>
                  <a:lnTo>
                    <a:pt x="353612" y="8525038"/>
                  </a:lnTo>
                  <a:lnTo>
                    <a:pt x="498049" y="7839265"/>
                  </a:lnTo>
                  <a:lnTo>
                    <a:pt x="612733" y="7129143"/>
                  </a:lnTo>
                  <a:lnTo>
                    <a:pt x="696317" y="6397083"/>
                  </a:lnTo>
                  <a:lnTo>
                    <a:pt x="747455" y="5645498"/>
                  </a:lnTo>
                  <a:lnTo>
                    <a:pt x="764800" y="4876800"/>
                  </a:lnTo>
                  <a:lnTo>
                    <a:pt x="747455" y="4108101"/>
                  </a:lnTo>
                  <a:lnTo>
                    <a:pt x="696317" y="3356516"/>
                  </a:lnTo>
                  <a:lnTo>
                    <a:pt x="612733" y="2624456"/>
                  </a:lnTo>
                  <a:lnTo>
                    <a:pt x="498049" y="1914334"/>
                  </a:lnTo>
                  <a:lnTo>
                    <a:pt x="353612" y="1228561"/>
                  </a:lnTo>
                  <a:lnTo>
                    <a:pt x="180769" y="569551"/>
                  </a:lnTo>
                  <a:lnTo>
                    <a:pt x="0" y="0"/>
                  </a:lnTo>
                </a:path>
              </a:pathLst>
            </a:custGeom>
            <a:grpFill/>
            <a:ln w="63499">
              <a:solidFill>
                <a:srgbClr val="FFFFFF"/>
              </a:solidFill>
            </a:ln>
          </p:spPr>
          <p:txBody>
            <a:bodyPr wrap="square" lIns="0" tIns="0" rIns="0" bIns="0" rtlCol="0"/>
            <a:lstStyle/>
            <a:p>
              <a:endParaRPr/>
            </a:p>
          </p:txBody>
        </p:sp>
      </p:grpSp>
      <p:sp>
        <p:nvSpPr>
          <p:cNvPr id="5" name="object 5"/>
          <p:cNvSpPr txBox="1"/>
          <p:nvPr/>
        </p:nvSpPr>
        <p:spPr>
          <a:xfrm>
            <a:off x="3520778" y="4267200"/>
            <a:ext cx="3438821" cy="1421620"/>
          </a:xfrm>
          <a:prstGeom prst="rect">
            <a:avLst/>
          </a:prstGeom>
        </p:spPr>
        <p:txBody>
          <a:bodyPr vert="horz" wrap="square" lIns="0" tIns="0" rIns="0" bIns="0" rtlCol="0">
            <a:spAutoFit/>
          </a:bodyPr>
          <a:lstStyle/>
          <a:p>
            <a:pPr marL="12700" marR="5080">
              <a:lnSpc>
                <a:spcPct val="102800"/>
              </a:lnSpc>
            </a:pPr>
            <a:r>
              <a:rPr sz="3000" spc="20" dirty="0">
                <a:solidFill>
                  <a:srgbClr val="FFFFFF"/>
                </a:solidFill>
                <a:latin typeface="Arial"/>
                <a:cs typeface="Arial"/>
              </a:rPr>
              <a:t>C</a:t>
            </a:r>
            <a:r>
              <a:rPr sz="3000" spc="10" dirty="0">
                <a:solidFill>
                  <a:srgbClr val="FFFFFF"/>
                </a:solidFill>
                <a:latin typeface="Arial"/>
                <a:cs typeface="Arial"/>
              </a:rPr>
              <a:t>o</a:t>
            </a:r>
            <a:r>
              <a:rPr sz="3000" spc="-5" dirty="0">
                <a:solidFill>
                  <a:srgbClr val="FFFFFF"/>
                </a:solidFill>
                <a:latin typeface="Arial"/>
                <a:cs typeface="Arial"/>
              </a:rPr>
              <a:t>o</a:t>
            </a:r>
            <a:r>
              <a:rPr sz="3000" spc="-70" dirty="0">
                <a:solidFill>
                  <a:srgbClr val="FFFFFF"/>
                </a:solidFill>
                <a:latin typeface="Arial"/>
                <a:cs typeface="Arial"/>
              </a:rPr>
              <a:t>r</a:t>
            </a:r>
            <a:r>
              <a:rPr sz="3000" spc="-20" dirty="0">
                <a:solidFill>
                  <a:srgbClr val="FFFFFF"/>
                </a:solidFill>
                <a:latin typeface="Arial"/>
                <a:cs typeface="Arial"/>
              </a:rPr>
              <a:t>d</a:t>
            </a:r>
            <a:r>
              <a:rPr sz="3000" spc="-25" dirty="0">
                <a:solidFill>
                  <a:srgbClr val="FFFFFF"/>
                </a:solidFill>
                <a:latin typeface="Arial"/>
                <a:cs typeface="Arial"/>
              </a:rPr>
              <a:t>i</a:t>
            </a:r>
            <a:r>
              <a:rPr sz="3000" spc="-5" dirty="0">
                <a:solidFill>
                  <a:srgbClr val="FFFFFF"/>
                </a:solidFill>
                <a:latin typeface="Arial"/>
                <a:cs typeface="Arial"/>
              </a:rPr>
              <a:t>n</a:t>
            </a:r>
            <a:r>
              <a:rPr sz="3000" spc="20" dirty="0">
                <a:solidFill>
                  <a:srgbClr val="FFFFFF"/>
                </a:solidFill>
                <a:latin typeface="Arial"/>
                <a:cs typeface="Arial"/>
              </a:rPr>
              <a:t>a</a:t>
            </a:r>
            <a:r>
              <a:rPr sz="3000" spc="15" dirty="0">
                <a:solidFill>
                  <a:srgbClr val="FFFFFF"/>
                </a:solidFill>
                <a:latin typeface="Arial"/>
                <a:cs typeface="Arial"/>
              </a:rPr>
              <a:t>t</a:t>
            </a:r>
            <a:r>
              <a:rPr sz="3000" spc="-25" dirty="0">
                <a:solidFill>
                  <a:srgbClr val="FFFFFF"/>
                </a:solidFill>
                <a:latin typeface="Arial"/>
                <a:cs typeface="Arial"/>
              </a:rPr>
              <a:t>i</a:t>
            </a:r>
            <a:r>
              <a:rPr sz="3000" spc="-5" dirty="0">
                <a:solidFill>
                  <a:srgbClr val="FFFFFF"/>
                </a:solidFill>
                <a:latin typeface="Arial"/>
                <a:cs typeface="Arial"/>
              </a:rPr>
              <a:t>n</a:t>
            </a:r>
            <a:r>
              <a:rPr sz="3000" dirty="0">
                <a:solidFill>
                  <a:srgbClr val="FFFFFF"/>
                </a:solidFill>
                <a:latin typeface="Arial"/>
                <a:cs typeface="Arial"/>
              </a:rPr>
              <a:t>g </a:t>
            </a:r>
            <a:r>
              <a:rPr sz="3000" spc="-10" dirty="0">
                <a:solidFill>
                  <a:srgbClr val="FFFFFF"/>
                </a:solidFill>
                <a:latin typeface="Arial"/>
                <a:cs typeface="Arial"/>
              </a:rPr>
              <a:t>Cl</a:t>
            </a:r>
            <a:r>
              <a:rPr sz="3000" spc="20" dirty="0">
                <a:solidFill>
                  <a:srgbClr val="FFFFFF"/>
                </a:solidFill>
                <a:latin typeface="Arial"/>
                <a:cs typeface="Arial"/>
              </a:rPr>
              <a:t>i</a:t>
            </a:r>
            <a:r>
              <a:rPr sz="3000" dirty="0">
                <a:solidFill>
                  <a:srgbClr val="FFFFFF"/>
                </a:solidFill>
                <a:latin typeface="Arial"/>
                <a:cs typeface="Arial"/>
              </a:rPr>
              <a:t>m</a:t>
            </a:r>
            <a:r>
              <a:rPr sz="3000" spc="5" dirty="0">
                <a:solidFill>
                  <a:srgbClr val="FFFFFF"/>
                </a:solidFill>
                <a:latin typeface="Arial"/>
                <a:cs typeface="Arial"/>
              </a:rPr>
              <a:t>a</a:t>
            </a:r>
            <a:r>
              <a:rPr sz="3000" spc="15" dirty="0">
                <a:solidFill>
                  <a:srgbClr val="FFFFFF"/>
                </a:solidFill>
                <a:latin typeface="Arial"/>
                <a:cs typeface="Arial"/>
              </a:rPr>
              <a:t>t</a:t>
            </a:r>
            <a:r>
              <a:rPr sz="3000" spc="100" dirty="0">
                <a:solidFill>
                  <a:srgbClr val="FFFFFF"/>
                </a:solidFill>
                <a:latin typeface="Arial"/>
                <a:cs typeface="Arial"/>
              </a:rPr>
              <a:t>e</a:t>
            </a:r>
            <a:r>
              <a:rPr sz="3000" spc="30" dirty="0">
                <a:solidFill>
                  <a:srgbClr val="FFFFFF"/>
                </a:solidFill>
                <a:latin typeface="Arial"/>
                <a:cs typeface="Arial"/>
              </a:rPr>
              <a:t>-</a:t>
            </a:r>
            <a:r>
              <a:rPr sz="3000" spc="-45" dirty="0">
                <a:solidFill>
                  <a:srgbClr val="FFFFFF"/>
                </a:solidFill>
                <a:latin typeface="Arial"/>
                <a:cs typeface="Arial"/>
              </a:rPr>
              <a:t>R</a:t>
            </a:r>
            <a:r>
              <a:rPr sz="3000" spc="35" dirty="0">
                <a:solidFill>
                  <a:srgbClr val="FFFFFF"/>
                </a:solidFill>
                <a:latin typeface="Arial"/>
                <a:cs typeface="Arial"/>
              </a:rPr>
              <a:t>e</a:t>
            </a:r>
            <a:r>
              <a:rPr sz="3000" spc="-5" dirty="0">
                <a:solidFill>
                  <a:srgbClr val="FFFFFF"/>
                </a:solidFill>
                <a:latin typeface="Arial"/>
                <a:cs typeface="Arial"/>
              </a:rPr>
              <a:t>si</a:t>
            </a:r>
            <a:r>
              <a:rPr sz="3000" spc="-10" dirty="0">
                <a:solidFill>
                  <a:srgbClr val="FFFFFF"/>
                </a:solidFill>
                <a:latin typeface="Arial"/>
                <a:cs typeface="Arial"/>
              </a:rPr>
              <a:t>l</a:t>
            </a:r>
            <a:r>
              <a:rPr sz="3000" spc="25" dirty="0">
                <a:solidFill>
                  <a:srgbClr val="FFFFFF"/>
                </a:solidFill>
                <a:latin typeface="Arial"/>
                <a:cs typeface="Arial"/>
              </a:rPr>
              <a:t>ie</a:t>
            </a:r>
            <a:r>
              <a:rPr sz="3000" spc="15" dirty="0">
                <a:solidFill>
                  <a:srgbClr val="FFFFFF"/>
                </a:solidFill>
                <a:latin typeface="Arial"/>
                <a:cs typeface="Arial"/>
              </a:rPr>
              <a:t>n</a:t>
            </a:r>
            <a:r>
              <a:rPr sz="3000" dirty="0">
                <a:solidFill>
                  <a:srgbClr val="FFFFFF"/>
                </a:solidFill>
                <a:latin typeface="Arial"/>
                <a:cs typeface="Arial"/>
              </a:rPr>
              <a:t>t </a:t>
            </a:r>
            <a:r>
              <a:rPr sz="3000" spc="10" dirty="0">
                <a:solidFill>
                  <a:srgbClr val="FFFFFF"/>
                </a:solidFill>
                <a:latin typeface="Arial"/>
                <a:cs typeface="Arial"/>
              </a:rPr>
              <a:t>D</a:t>
            </a:r>
            <a:r>
              <a:rPr sz="3000" dirty="0">
                <a:solidFill>
                  <a:srgbClr val="FFFFFF"/>
                </a:solidFill>
                <a:latin typeface="Arial"/>
                <a:cs typeface="Arial"/>
              </a:rPr>
              <a:t>e</a:t>
            </a:r>
            <a:r>
              <a:rPr sz="3000" spc="-15" dirty="0">
                <a:solidFill>
                  <a:srgbClr val="FFFFFF"/>
                </a:solidFill>
                <a:latin typeface="Arial"/>
                <a:cs typeface="Arial"/>
              </a:rPr>
              <a:t>v</a:t>
            </a:r>
            <a:r>
              <a:rPr sz="3000" spc="-5" dirty="0">
                <a:solidFill>
                  <a:srgbClr val="FFFFFF"/>
                </a:solidFill>
                <a:latin typeface="Arial"/>
                <a:cs typeface="Arial"/>
              </a:rPr>
              <a:t>e</a:t>
            </a:r>
            <a:r>
              <a:rPr sz="3000" spc="-60" dirty="0">
                <a:solidFill>
                  <a:srgbClr val="FFFFFF"/>
                </a:solidFill>
                <a:latin typeface="Arial"/>
                <a:cs typeface="Arial"/>
              </a:rPr>
              <a:t>l</a:t>
            </a:r>
            <a:r>
              <a:rPr sz="3000" spc="-10" dirty="0">
                <a:solidFill>
                  <a:srgbClr val="FFFFFF"/>
                </a:solidFill>
                <a:latin typeface="Arial"/>
                <a:cs typeface="Arial"/>
              </a:rPr>
              <a:t>o</a:t>
            </a:r>
            <a:r>
              <a:rPr sz="3000" dirty="0">
                <a:solidFill>
                  <a:srgbClr val="FFFFFF"/>
                </a:solidFill>
                <a:latin typeface="Arial"/>
                <a:cs typeface="Arial"/>
              </a:rPr>
              <a:t>pm</a:t>
            </a:r>
            <a:r>
              <a:rPr sz="3000" spc="-5" dirty="0">
                <a:solidFill>
                  <a:srgbClr val="FFFFFF"/>
                </a:solidFill>
                <a:latin typeface="Arial"/>
                <a:cs typeface="Arial"/>
              </a:rPr>
              <a:t>e</a:t>
            </a:r>
            <a:r>
              <a:rPr sz="3000" spc="15" dirty="0">
                <a:solidFill>
                  <a:srgbClr val="FFFFFF"/>
                </a:solidFill>
                <a:latin typeface="Arial"/>
                <a:cs typeface="Arial"/>
              </a:rPr>
              <a:t>n</a:t>
            </a:r>
            <a:r>
              <a:rPr sz="3000" dirty="0">
                <a:solidFill>
                  <a:srgbClr val="FFFFFF"/>
                </a:solidFill>
                <a:latin typeface="Arial"/>
                <a:cs typeface="Arial"/>
              </a:rPr>
              <a:t>t</a:t>
            </a:r>
            <a:endParaRPr sz="3000" dirty="0">
              <a:latin typeface="Arial"/>
              <a:cs typeface="Arial"/>
            </a:endParaRPr>
          </a:p>
        </p:txBody>
      </p:sp>
      <p:sp>
        <p:nvSpPr>
          <p:cNvPr id="23" name="object 23"/>
          <p:cNvSpPr txBox="1"/>
          <p:nvPr/>
        </p:nvSpPr>
        <p:spPr>
          <a:xfrm>
            <a:off x="914588" y="6308520"/>
            <a:ext cx="6476999" cy="3328604"/>
          </a:xfrm>
          <a:prstGeom prst="rect">
            <a:avLst/>
          </a:prstGeom>
        </p:spPr>
        <p:txBody>
          <a:bodyPr vert="horz" wrap="square" lIns="0" tIns="0" rIns="0" bIns="0" rtlCol="0">
            <a:spAutoFit/>
          </a:bodyPr>
          <a:lstStyle/>
          <a:p>
            <a:pPr marL="12700" marR="5080">
              <a:lnSpc>
                <a:spcPct val="102699"/>
              </a:lnSpc>
            </a:pPr>
            <a:r>
              <a:rPr lang="en-US" sz="3000" i="1" spc="-25" dirty="0" smtClean="0">
                <a:solidFill>
                  <a:srgbClr val="FFFFFF"/>
                </a:solidFill>
                <a:latin typeface="Arial"/>
                <a:cs typeface="Arial"/>
              </a:rPr>
              <a:t>The Network in 2015 </a:t>
            </a:r>
          </a:p>
          <a:p>
            <a:pPr marL="12700" marR="5080">
              <a:lnSpc>
                <a:spcPct val="102699"/>
              </a:lnSpc>
            </a:pPr>
            <a:r>
              <a:rPr lang="en-US" sz="3000" i="1" spc="-25" dirty="0" smtClean="0">
                <a:solidFill>
                  <a:srgbClr val="FFFFFF"/>
                </a:solidFill>
                <a:latin typeface="Arial"/>
                <a:cs typeface="Arial"/>
              </a:rPr>
              <a:t>(and what comes next)</a:t>
            </a:r>
          </a:p>
          <a:p>
            <a:pPr marL="12700" marR="5080">
              <a:lnSpc>
                <a:spcPct val="102699"/>
              </a:lnSpc>
            </a:pPr>
            <a:r>
              <a:rPr lang="en-US" sz="3000" spc="-25" dirty="0" smtClean="0">
                <a:solidFill>
                  <a:srgbClr val="FFFFFF"/>
                </a:solidFill>
                <a:latin typeface="Arial"/>
                <a:cs typeface="Arial"/>
              </a:rPr>
              <a:t>COP21 Official Side Event</a:t>
            </a:r>
          </a:p>
          <a:p>
            <a:pPr marL="12700" marR="5080">
              <a:lnSpc>
                <a:spcPct val="102699"/>
              </a:lnSpc>
            </a:pPr>
            <a:endParaRPr lang="en-US" sz="3000" dirty="0" smtClean="0">
              <a:solidFill>
                <a:srgbClr val="FFFFFF"/>
              </a:solidFill>
              <a:latin typeface="Arial"/>
              <a:cs typeface="Arial"/>
            </a:endParaRPr>
          </a:p>
          <a:p>
            <a:pPr marL="12700" marR="5080">
              <a:lnSpc>
                <a:spcPct val="102699"/>
              </a:lnSpc>
            </a:pPr>
            <a:r>
              <a:rPr lang="en-US" sz="3000" dirty="0" smtClean="0">
                <a:solidFill>
                  <a:srgbClr val="FFFFFF"/>
                </a:solidFill>
                <a:latin typeface="Arial"/>
                <a:cs typeface="Arial"/>
              </a:rPr>
              <a:t>Anne Hammill</a:t>
            </a:r>
            <a:endParaRPr lang="en-CA" sz="3000" dirty="0" smtClean="0">
              <a:solidFill>
                <a:srgbClr val="FFFFFF"/>
              </a:solidFill>
              <a:latin typeface="Arial"/>
              <a:cs typeface="Arial"/>
            </a:endParaRPr>
          </a:p>
          <a:p>
            <a:pPr marL="12700" marR="5080">
              <a:lnSpc>
                <a:spcPct val="102699"/>
              </a:lnSpc>
            </a:pPr>
            <a:r>
              <a:rPr lang="en-US" sz="3000" spc="-10" dirty="0" smtClean="0">
                <a:solidFill>
                  <a:srgbClr val="FFFFFF"/>
                </a:solidFill>
                <a:latin typeface="Arial"/>
                <a:cs typeface="Arial"/>
              </a:rPr>
              <a:t>December 5, 2015</a:t>
            </a:r>
            <a:endParaRPr lang="en-CA" sz="3000" dirty="0" smtClean="0">
              <a:solidFill>
                <a:srgbClr val="FFFFFF"/>
              </a:solidFill>
              <a:latin typeface="Arial"/>
              <a:cs typeface="Arial"/>
            </a:endParaRPr>
          </a:p>
          <a:p>
            <a:pPr marL="12700" marR="5080">
              <a:lnSpc>
                <a:spcPct val="102699"/>
              </a:lnSpc>
            </a:pPr>
            <a:endParaRPr sz="3000" dirty="0">
              <a:latin typeface="Arial"/>
              <a:cs typeface="Arial"/>
            </a:endParaRPr>
          </a:p>
        </p:txBody>
      </p:sp>
      <p:pic>
        <p:nvPicPr>
          <p:cNvPr id="27" name="Picture 26" descr="NAPGN_logo_english_white.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2600" y="1371600"/>
            <a:ext cx="5943600" cy="2971800"/>
          </a:xfrm>
          <a:prstGeom prst="rect">
            <a:avLst/>
          </a:prstGeom>
        </p:spPr>
      </p:pic>
    </p:spTree>
    <p:extLst>
      <p:ext uri="{BB962C8B-B14F-4D97-AF65-F5344CB8AC3E}">
        <p14:creationId xmlns:p14="http://schemas.microsoft.com/office/powerpoint/2010/main" val="352401036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EA431F"/>
        </a:solidFill>
        <a:effectLst/>
      </p:bgPr>
    </p:bg>
    <p:spTree>
      <p:nvGrpSpPr>
        <p:cNvPr id="1" name=""/>
        <p:cNvGrpSpPr/>
        <p:nvPr/>
      </p:nvGrpSpPr>
      <p:grpSpPr>
        <a:xfrm>
          <a:off x="0" y="0"/>
          <a:ext cx="0" cy="0"/>
          <a:chOff x="0" y="0"/>
          <a:chExt cx="0" cy="0"/>
        </a:xfrm>
      </p:grpSpPr>
      <p:sp>
        <p:nvSpPr>
          <p:cNvPr id="11" name="object 7"/>
          <p:cNvSpPr/>
          <p:nvPr/>
        </p:nvSpPr>
        <p:spPr>
          <a:xfrm>
            <a:off x="12028044" y="8738870"/>
            <a:ext cx="751161" cy="786130"/>
          </a:xfrm>
          <a:prstGeom prst="rect">
            <a:avLst/>
          </a:prstGeom>
          <a:blipFill>
            <a:blip r:embed="rId3" cstate="print">
              <a:extLst>
                <a:ext uri="{28A0092B-C50C-407E-A947-70E740481C1C}">
                  <a14:useLocalDpi xmlns:a14="http://schemas.microsoft.com/office/drawing/2010/main" val="0"/>
                </a:ext>
              </a:extLst>
            </a:blip>
            <a:stretch>
              <a:fillRect/>
            </a:stretch>
          </a:blipFill>
        </p:spPr>
        <p:txBody>
          <a:bodyPr wrap="square" lIns="0" tIns="0" rIns="0" bIns="0" rtlCol="0"/>
          <a:lstStyle/>
          <a:p>
            <a:endParaRPr>
              <a:solidFill>
                <a:prstClr val="black"/>
              </a:solidFill>
            </a:endParaRPr>
          </a:p>
        </p:txBody>
      </p:sp>
      <p:sp>
        <p:nvSpPr>
          <p:cNvPr id="10" name="object 8"/>
          <p:cNvSpPr txBox="1"/>
          <p:nvPr/>
        </p:nvSpPr>
        <p:spPr>
          <a:xfrm>
            <a:off x="1015999" y="609600"/>
            <a:ext cx="10597219" cy="990549"/>
          </a:xfrm>
          <a:prstGeom prst="rect">
            <a:avLst/>
          </a:prstGeom>
        </p:spPr>
        <p:txBody>
          <a:bodyPr vert="horz" wrap="square" lIns="0" tIns="0" rIns="0" bIns="0" rtlCol="0">
            <a:spAutoFit/>
          </a:bodyPr>
          <a:lstStyle/>
          <a:p>
            <a:pPr marL="12700">
              <a:lnSpc>
                <a:spcPts val="7709"/>
              </a:lnSpc>
              <a:tabLst>
                <a:tab pos="2202180" algn="l"/>
                <a:tab pos="4213225" algn="l"/>
              </a:tabLst>
            </a:pPr>
            <a:r>
              <a:rPr lang="en-US" sz="6500" b="1" dirty="0" smtClean="0">
                <a:solidFill>
                  <a:srgbClr val="FFFFFF"/>
                </a:solidFill>
                <a:latin typeface="Arial"/>
                <a:cs typeface="Arial"/>
              </a:rPr>
              <a:t>In-country coordination</a:t>
            </a:r>
            <a:endParaRPr sz="6500" b="1" dirty="0">
              <a:solidFill>
                <a:prstClr val="black"/>
              </a:solidFill>
              <a:latin typeface="Arial"/>
              <a:cs typeface="Arial"/>
            </a:endParaRPr>
          </a:p>
        </p:txBody>
      </p:sp>
      <p:graphicFrame>
        <p:nvGraphicFramePr>
          <p:cNvPr id="5" name="Diagram 4"/>
          <p:cNvGraphicFramePr/>
          <p:nvPr>
            <p:extLst>
              <p:ext uri="{D42A27DB-BD31-4B8C-83A1-F6EECF244321}">
                <p14:modId xmlns:p14="http://schemas.microsoft.com/office/powerpoint/2010/main" val="842554934"/>
              </p:ext>
            </p:extLst>
          </p:nvPr>
        </p:nvGraphicFramePr>
        <p:xfrm>
          <a:off x="1286361" y="2209800"/>
          <a:ext cx="10435739" cy="637667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332511003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bg>
      <p:bgPr>
        <a:solidFill>
          <a:srgbClr val="4F5560"/>
        </a:solidFill>
        <a:effectLst/>
      </p:bgPr>
    </p:bg>
    <p:spTree>
      <p:nvGrpSpPr>
        <p:cNvPr id="1" name=""/>
        <p:cNvGrpSpPr/>
        <p:nvPr/>
      </p:nvGrpSpPr>
      <p:grpSpPr>
        <a:xfrm>
          <a:off x="0" y="0"/>
          <a:ext cx="0" cy="0"/>
          <a:chOff x="0" y="0"/>
          <a:chExt cx="0" cy="0"/>
        </a:xfrm>
      </p:grpSpPr>
      <p:sp>
        <p:nvSpPr>
          <p:cNvPr id="11" name="object 7"/>
          <p:cNvSpPr/>
          <p:nvPr/>
        </p:nvSpPr>
        <p:spPr>
          <a:xfrm>
            <a:off x="12028044" y="8738870"/>
            <a:ext cx="751161" cy="786130"/>
          </a:xfrm>
          <a:prstGeom prst="rect">
            <a:avLst/>
          </a:prstGeom>
          <a:blipFill>
            <a:blip r:embed="rId3" cstate="print">
              <a:extLst>
                <a:ext uri="{28A0092B-C50C-407E-A947-70E740481C1C}">
                  <a14:useLocalDpi xmlns:a14="http://schemas.microsoft.com/office/drawing/2010/main" val="0"/>
                </a:ext>
              </a:extLst>
            </a:blip>
            <a:stretch>
              <a:fillRect/>
            </a:stretch>
          </a:blipFill>
        </p:spPr>
        <p:txBody>
          <a:bodyPr wrap="square" lIns="0" tIns="0" rIns="0" bIns="0" rtlCol="0"/>
          <a:lstStyle/>
          <a:p>
            <a:endParaRPr>
              <a:solidFill>
                <a:prstClr val="black"/>
              </a:solidFill>
            </a:endParaRPr>
          </a:p>
        </p:txBody>
      </p:sp>
      <p:sp>
        <p:nvSpPr>
          <p:cNvPr id="10" name="object 8"/>
          <p:cNvSpPr txBox="1"/>
          <p:nvPr/>
        </p:nvSpPr>
        <p:spPr>
          <a:xfrm>
            <a:off x="711200" y="284195"/>
            <a:ext cx="11049001" cy="987450"/>
          </a:xfrm>
          <a:prstGeom prst="rect">
            <a:avLst/>
          </a:prstGeom>
        </p:spPr>
        <p:txBody>
          <a:bodyPr vert="horz" wrap="square" lIns="0" tIns="0" rIns="0" bIns="0" rtlCol="0">
            <a:spAutoFit/>
          </a:bodyPr>
          <a:lstStyle/>
          <a:p>
            <a:pPr marL="12700">
              <a:lnSpc>
                <a:spcPts val="7709"/>
              </a:lnSpc>
              <a:tabLst>
                <a:tab pos="2202180" algn="l"/>
                <a:tab pos="4213225" algn="l"/>
              </a:tabLst>
            </a:pPr>
            <a:r>
              <a:rPr lang="en-US" sz="6500" b="1" dirty="0" smtClean="0">
                <a:solidFill>
                  <a:srgbClr val="FFFFFF"/>
                </a:solidFill>
                <a:latin typeface="Arial"/>
                <a:cs typeface="Arial"/>
              </a:rPr>
              <a:t>The Network in early 2016</a:t>
            </a:r>
            <a:endParaRPr sz="6500" b="1" dirty="0">
              <a:solidFill>
                <a:prstClr val="black"/>
              </a:solidFill>
              <a:latin typeface="Arial"/>
              <a:cs typeface="Arial"/>
            </a:endParaRPr>
          </a:p>
        </p:txBody>
      </p:sp>
      <p:sp>
        <p:nvSpPr>
          <p:cNvPr id="7" name="TextBox 6"/>
          <p:cNvSpPr txBox="1"/>
          <p:nvPr/>
        </p:nvSpPr>
        <p:spPr>
          <a:xfrm>
            <a:off x="6885137" y="6255697"/>
            <a:ext cx="4089529" cy="2092881"/>
          </a:xfrm>
          <a:prstGeom prst="rect">
            <a:avLst/>
          </a:prstGeom>
          <a:noFill/>
        </p:spPr>
        <p:txBody>
          <a:bodyPr wrap="square" rtlCol="0">
            <a:spAutoFit/>
          </a:bodyPr>
          <a:lstStyle/>
          <a:p>
            <a:pPr algn="ctr"/>
            <a:r>
              <a:rPr lang="en-US" sz="2600" b="1" dirty="0" smtClean="0">
                <a:solidFill>
                  <a:schemeClr val="accent6">
                    <a:lumMod val="40000"/>
                    <a:lumOff val="60000"/>
                  </a:schemeClr>
                </a:solidFill>
              </a:rPr>
              <a:t>Global Donor Coordination</a:t>
            </a:r>
          </a:p>
          <a:p>
            <a:pPr algn="ctr"/>
            <a:r>
              <a:rPr lang="en-US" sz="2600" dirty="0" smtClean="0">
                <a:solidFill>
                  <a:srgbClr val="FFFFFF"/>
                </a:solidFill>
              </a:rPr>
              <a:t>Survey on bilateral approaches to supporting adaptation</a:t>
            </a:r>
          </a:p>
          <a:p>
            <a:pPr algn="ctr"/>
            <a:endParaRPr lang="en-CA" sz="2600" dirty="0">
              <a:solidFill>
                <a:srgbClr val="FFFFFF"/>
              </a:solidFill>
            </a:endParaRPr>
          </a:p>
        </p:txBody>
      </p:sp>
      <p:sp>
        <p:nvSpPr>
          <p:cNvPr id="8" name="TextBox 7"/>
          <p:cNvSpPr txBox="1"/>
          <p:nvPr/>
        </p:nvSpPr>
        <p:spPr>
          <a:xfrm>
            <a:off x="4203214" y="2136338"/>
            <a:ext cx="4800600" cy="1292662"/>
          </a:xfrm>
          <a:prstGeom prst="rect">
            <a:avLst/>
          </a:prstGeom>
          <a:noFill/>
        </p:spPr>
        <p:txBody>
          <a:bodyPr wrap="square" rtlCol="0">
            <a:spAutoFit/>
          </a:bodyPr>
          <a:lstStyle/>
          <a:p>
            <a:pPr algn="ctr"/>
            <a:r>
              <a:rPr lang="en-US" sz="2600" b="1" dirty="0" smtClean="0">
                <a:solidFill>
                  <a:schemeClr val="accent6">
                    <a:lumMod val="40000"/>
                    <a:lumOff val="60000"/>
                  </a:schemeClr>
                </a:solidFill>
              </a:rPr>
              <a:t>In-Country Coordination</a:t>
            </a:r>
          </a:p>
          <a:p>
            <a:pPr algn="ctr"/>
            <a:r>
              <a:rPr lang="en-US" sz="2600" dirty="0" smtClean="0">
                <a:solidFill>
                  <a:srgbClr val="FFFFFF"/>
                </a:solidFill>
              </a:rPr>
              <a:t>1</a:t>
            </a:r>
            <a:r>
              <a:rPr lang="en-US" sz="2600" baseline="30000" dirty="0" smtClean="0">
                <a:solidFill>
                  <a:srgbClr val="FFFFFF"/>
                </a:solidFill>
              </a:rPr>
              <a:t>st</a:t>
            </a:r>
            <a:r>
              <a:rPr lang="en-US" sz="2600" dirty="0" smtClean="0">
                <a:solidFill>
                  <a:srgbClr val="FFFFFF"/>
                </a:solidFill>
              </a:rPr>
              <a:t> NAP Awareness</a:t>
            </a:r>
          </a:p>
          <a:p>
            <a:pPr algn="ctr"/>
            <a:r>
              <a:rPr lang="en-US" sz="2600" dirty="0" smtClean="0">
                <a:solidFill>
                  <a:srgbClr val="FFFFFF"/>
                </a:solidFill>
              </a:rPr>
              <a:t>Institutional Context Analysis</a:t>
            </a:r>
            <a:endParaRPr lang="en-US" sz="2600" dirty="0">
              <a:solidFill>
                <a:srgbClr val="FFFFFF"/>
              </a:solidFill>
            </a:endParaRPr>
          </a:p>
        </p:txBody>
      </p:sp>
      <p:sp>
        <p:nvSpPr>
          <p:cNvPr id="9" name="TextBox 8"/>
          <p:cNvSpPr txBox="1"/>
          <p:nvPr/>
        </p:nvSpPr>
        <p:spPr>
          <a:xfrm>
            <a:off x="2117283" y="6150900"/>
            <a:ext cx="4171863" cy="2492990"/>
          </a:xfrm>
          <a:prstGeom prst="rect">
            <a:avLst/>
          </a:prstGeom>
          <a:noFill/>
        </p:spPr>
        <p:txBody>
          <a:bodyPr wrap="square" rtlCol="0">
            <a:spAutoFit/>
          </a:bodyPr>
          <a:lstStyle/>
          <a:p>
            <a:pPr algn="ctr"/>
            <a:r>
              <a:rPr lang="en-US" sz="2600" b="1" dirty="0" smtClean="0">
                <a:solidFill>
                  <a:schemeClr val="accent6">
                    <a:lumMod val="40000"/>
                    <a:lumOff val="60000"/>
                  </a:schemeClr>
                </a:solidFill>
              </a:rPr>
              <a:t>Targeted Topics Forum</a:t>
            </a:r>
          </a:p>
          <a:p>
            <a:pPr algn="ctr"/>
            <a:r>
              <a:rPr lang="en-US" sz="2600" dirty="0" smtClean="0">
                <a:solidFill>
                  <a:srgbClr val="FFFFFF"/>
                </a:solidFill>
              </a:rPr>
              <a:t>Jamaica, March 2016</a:t>
            </a:r>
          </a:p>
          <a:p>
            <a:pPr algn="ctr"/>
            <a:r>
              <a:rPr lang="en-US" sz="2600" i="1" dirty="0" smtClean="0">
                <a:solidFill>
                  <a:srgbClr val="FFFFFF"/>
                </a:solidFill>
              </a:rPr>
              <a:t>From planning to implementation: Financing NAPs</a:t>
            </a:r>
          </a:p>
          <a:p>
            <a:pPr algn="ctr"/>
            <a:endParaRPr lang="en-CA" sz="2600" dirty="0">
              <a:solidFill>
                <a:srgbClr val="FFFFFF"/>
              </a:solidFill>
            </a:endParaRPr>
          </a:p>
        </p:txBody>
      </p:sp>
      <p:sp>
        <p:nvSpPr>
          <p:cNvPr id="5" name="Oval 4"/>
          <p:cNvSpPr/>
          <p:nvPr/>
        </p:nvSpPr>
        <p:spPr>
          <a:xfrm>
            <a:off x="4113498" y="1524000"/>
            <a:ext cx="4873624" cy="4269920"/>
          </a:xfrm>
          <a:prstGeom prst="ellipse">
            <a:avLst/>
          </a:prstGeom>
          <a:noFill/>
        </p:spPr>
        <p:style>
          <a:lnRef idx="2">
            <a:schemeClr val="accent6"/>
          </a:lnRef>
          <a:fillRef idx="1">
            <a:schemeClr val="lt1"/>
          </a:fillRef>
          <a:effectRef idx="0">
            <a:schemeClr val="accent6"/>
          </a:effectRef>
          <a:fontRef idx="minor">
            <a:schemeClr val="dk1"/>
          </a:fontRef>
        </p:style>
        <p:txBody>
          <a:bodyPr rtlCol="0" anchor="ctr"/>
          <a:lstStyle/>
          <a:p>
            <a:pPr algn="ctr"/>
            <a:endParaRPr lang="en-CA">
              <a:solidFill>
                <a:prstClr val="black"/>
              </a:solidFill>
            </a:endParaRPr>
          </a:p>
        </p:txBody>
      </p:sp>
      <p:sp>
        <p:nvSpPr>
          <p:cNvPr id="12" name="Oval 11"/>
          <p:cNvSpPr/>
          <p:nvPr/>
        </p:nvSpPr>
        <p:spPr>
          <a:xfrm>
            <a:off x="1961578" y="4154048"/>
            <a:ext cx="4946650" cy="4635857"/>
          </a:xfrm>
          <a:prstGeom prst="ellipse">
            <a:avLst/>
          </a:prstGeom>
          <a:noFill/>
        </p:spPr>
        <p:style>
          <a:lnRef idx="2">
            <a:schemeClr val="accent6"/>
          </a:lnRef>
          <a:fillRef idx="1">
            <a:schemeClr val="lt1"/>
          </a:fillRef>
          <a:effectRef idx="0">
            <a:schemeClr val="accent6"/>
          </a:effectRef>
          <a:fontRef idx="minor">
            <a:schemeClr val="dk1"/>
          </a:fontRef>
        </p:style>
        <p:txBody>
          <a:bodyPr rtlCol="0" anchor="ctr"/>
          <a:lstStyle/>
          <a:p>
            <a:pPr algn="ctr"/>
            <a:endParaRPr lang="en-CA">
              <a:solidFill>
                <a:prstClr val="black"/>
              </a:solidFill>
            </a:endParaRPr>
          </a:p>
        </p:txBody>
      </p:sp>
      <p:sp>
        <p:nvSpPr>
          <p:cNvPr id="13" name="Oval 12"/>
          <p:cNvSpPr/>
          <p:nvPr/>
        </p:nvSpPr>
        <p:spPr>
          <a:xfrm>
            <a:off x="5974778" y="4154048"/>
            <a:ext cx="4946650" cy="4635857"/>
          </a:xfrm>
          <a:prstGeom prst="ellipse">
            <a:avLst/>
          </a:prstGeom>
          <a:noFill/>
        </p:spPr>
        <p:style>
          <a:lnRef idx="2">
            <a:schemeClr val="accent6"/>
          </a:lnRef>
          <a:fillRef idx="1">
            <a:schemeClr val="lt1"/>
          </a:fillRef>
          <a:effectRef idx="0">
            <a:schemeClr val="accent6"/>
          </a:effectRef>
          <a:fontRef idx="minor">
            <a:schemeClr val="dk1"/>
          </a:fontRef>
        </p:style>
        <p:txBody>
          <a:bodyPr rtlCol="0" anchor="ctr"/>
          <a:lstStyle/>
          <a:p>
            <a:pPr algn="ctr"/>
            <a:endParaRPr lang="en-CA">
              <a:solidFill>
                <a:prstClr val="black"/>
              </a:solidFill>
            </a:endParaRPr>
          </a:p>
        </p:txBody>
      </p:sp>
      <p:sp>
        <p:nvSpPr>
          <p:cNvPr id="4" name="TextBox 3"/>
          <p:cNvSpPr txBox="1"/>
          <p:nvPr/>
        </p:nvSpPr>
        <p:spPr>
          <a:xfrm>
            <a:off x="3698066" y="4346138"/>
            <a:ext cx="5631463" cy="1292662"/>
          </a:xfrm>
          <a:prstGeom prst="rect">
            <a:avLst/>
          </a:prstGeom>
          <a:solidFill>
            <a:srgbClr val="4F5560">
              <a:alpha val="60000"/>
            </a:srgbClr>
          </a:solidFill>
        </p:spPr>
        <p:txBody>
          <a:bodyPr wrap="square" rtlCol="0">
            <a:spAutoFit/>
          </a:bodyPr>
          <a:lstStyle/>
          <a:p>
            <a:pPr algn="ctr"/>
            <a:r>
              <a:rPr lang="en-US" sz="2600" b="1" dirty="0" smtClean="0">
                <a:solidFill>
                  <a:schemeClr val="accent6">
                    <a:lumMod val="40000"/>
                    <a:lumOff val="60000"/>
                  </a:schemeClr>
                </a:solidFill>
              </a:rPr>
              <a:t>Cross-Cutting</a:t>
            </a:r>
          </a:p>
          <a:p>
            <a:pPr algn="ctr"/>
            <a:r>
              <a:rPr lang="en-US" sz="2600" dirty="0" smtClean="0">
                <a:solidFill>
                  <a:srgbClr val="FFFFFF"/>
                </a:solidFill>
              </a:rPr>
              <a:t>Virtual helpdesk established</a:t>
            </a:r>
          </a:p>
          <a:p>
            <a:pPr algn="ctr"/>
            <a:r>
              <a:rPr lang="en-US" sz="2600" i="1" dirty="0" err="1" smtClean="0">
                <a:solidFill>
                  <a:srgbClr val="FFFFFF"/>
                </a:solidFill>
              </a:rPr>
              <a:t>sNAPshots</a:t>
            </a:r>
            <a:r>
              <a:rPr lang="en-US" sz="2600" i="1" dirty="0" smtClean="0">
                <a:solidFill>
                  <a:srgbClr val="FFFFFF"/>
                </a:solidFill>
              </a:rPr>
              <a:t> </a:t>
            </a:r>
            <a:r>
              <a:rPr lang="en-US" sz="2600" dirty="0" smtClean="0">
                <a:solidFill>
                  <a:srgbClr val="FFFFFF"/>
                </a:solidFill>
              </a:rPr>
              <a:t>series -- </a:t>
            </a:r>
            <a:r>
              <a:rPr lang="en-US" sz="2600" dirty="0" smtClean="0">
                <a:solidFill>
                  <a:srgbClr val="FFFFFF"/>
                </a:solidFill>
              </a:rPr>
              <a:t>countries</a:t>
            </a:r>
            <a:endParaRPr lang="en-US" sz="2600" dirty="0" smtClean="0">
              <a:solidFill>
                <a:srgbClr val="FFFFFF"/>
              </a:solidFill>
            </a:endParaRPr>
          </a:p>
        </p:txBody>
      </p:sp>
    </p:spTree>
    <p:extLst>
      <p:ext uri="{BB962C8B-B14F-4D97-AF65-F5344CB8AC3E}">
        <p14:creationId xmlns:p14="http://schemas.microsoft.com/office/powerpoint/2010/main" val="52354954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bg>
      <p:bgPr>
        <a:solidFill>
          <a:srgbClr val="EA431F"/>
        </a:solidFill>
        <a:effectLst/>
      </p:bgPr>
    </p:bg>
    <p:spTree>
      <p:nvGrpSpPr>
        <p:cNvPr id="1" name=""/>
        <p:cNvGrpSpPr/>
        <p:nvPr/>
      </p:nvGrpSpPr>
      <p:grpSpPr>
        <a:xfrm>
          <a:off x="0" y="0"/>
          <a:ext cx="0" cy="0"/>
          <a:chOff x="0" y="0"/>
          <a:chExt cx="0" cy="0"/>
        </a:xfrm>
      </p:grpSpPr>
      <p:sp>
        <p:nvSpPr>
          <p:cNvPr id="11" name="object 7"/>
          <p:cNvSpPr/>
          <p:nvPr/>
        </p:nvSpPr>
        <p:spPr>
          <a:xfrm>
            <a:off x="11978751" y="292786"/>
            <a:ext cx="751161" cy="786130"/>
          </a:xfrm>
          <a:prstGeom prst="rect">
            <a:avLst/>
          </a:prstGeom>
          <a:blipFill>
            <a:blip r:embed="rId3" cstate="print">
              <a:extLst>
                <a:ext uri="{28A0092B-C50C-407E-A947-70E740481C1C}">
                  <a14:useLocalDpi xmlns:a14="http://schemas.microsoft.com/office/drawing/2010/main" val="0"/>
                </a:ext>
              </a:extLst>
            </a:blip>
            <a:stretch>
              <a:fillRect/>
            </a:stretch>
          </a:blipFill>
        </p:spPr>
        <p:txBody>
          <a:bodyPr wrap="square" lIns="0" tIns="0" rIns="0" bIns="0" rtlCol="0"/>
          <a:lstStyle/>
          <a:p>
            <a:endParaRPr>
              <a:solidFill>
                <a:prstClr val="black"/>
              </a:solidFill>
            </a:endParaRPr>
          </a:p>
        </p:txBody>
      </p:sp>
      <p:sp>
        <p:nvSpPr>
          <p:cNvPr id="10" name="object 8"/>
          <p:cNvSpPr txBox="1"/>
          <p:nvPr/>
        </p:nvSpPr>
        <p:spPr>
          <a:xfrm>
            <a:off x="977900" y="685851"/>
            <a:ext cx="11010900" cy="990549"/>
          </a:xfrm>
          <a:prstGeom prst="rect">
            <a:avLst/>
          </a:prstGeom>
        </p:spPr>
        <p:txBody>
          <a:bodyPr vert="horz" wrap="square" lIns="0" tIns="0" rIns="0" bIns="0" rtlCol="0">
            <a:spAutoFit/>
          </a:bodyPr>
          <a:lstStyle/>
          <a:p>
            <a:pPr marL="12700">
              <a:lnSpc>
                <a:spcPts val="7709"/>
              </a:lnSpc>
              <a:tabLst>
                <a:tab pos="2202180" algn="l"/>
                <a:tab pos="4213225" algn="l"/>
              </a:tabLst>
            </a:pPr>
            <a:r>
              <a:rPr lang="en-US" sz="6500" b="1" dirty="0" smtClean="0">
                <a:solidFill>
                  <a:srgbClr val="FFFFFF"/>
                </a:solidFill>
                <a:latin typeface="Arial"/>
                <a:cs typeface="Arial"/>
              </a:rPr>
              <a:t>Join us</a:t>
            </a:r>
            <a:endParaRPr sz="6500" b="1" dirty="0">
              <a:solidFill>
                <a:prstClr val="black"/>
              </a:solidFill>
              <a:latin typeface="Arial"/>
              <a:cs typeface="Arial"/>
            </a:endParaRP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35142" y="3505200"/>
            <a:ext cx="10343609" cy="5738813"/>
          </a:xfrm>
          <a:prstGeom prst="rect">
            <a:avLst/>
          </a:prstGeom>
        </p:spPr>
      </p:pic>
      <p:sp>
        <p:nvSpPr>
          <p:cNvPr id="4" name="TextBox 3"/>
          <p:cNvSpPr txBox="1"/>
          <p:nvPr/>
        </p:nvSpPr>
        <p:spPr>
          <a:xfrm>
            <a:off x="1635142" y="2083320"/>
            <a:ext cx="10343609" cy="1323439"/>
          </a:xfrm>
          <a:prstGeom prst="rect">
            <a:avLst/>
          </a:prstGeom>
          <a:noFill/>
        </p:spPr>
        <p:txBody>
          <a:bodyPr wrap="square" rtlCol="0">
            <a:spAutoFit/>
          </a:bodyPr>
          <a:lstStyle/>
          <a:p>
            <a:r>
              <a:rPr lang="en-US" sz="4000" dirty="0">
                <a:solidFill>
                  <a:srgbClr val="FFFFFF"/>
                </a:solidFill>
                <a:latin typeface="Arial" panose="020B0604020202020204" pitchFamily="34" charset="0"/>
                <a:cs typeface="Arial" panose="020B0604020202020204" pitchFamily="34" charset="0"/>
              </a:rPr>
              <a:t>Signing up for Network participation is a gateway to involvement in our activities.</a:t>
            </a:r>
            <a:endParaRPr lang="en-CA" sz="4000" dirty="0">
              <a:solidFill>
                <a:srgbClr val="FFFFFF"/>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9254047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bg>
      <p:bgPr>
        <a:solidFill>
          <a:srgbClr val="4F5560">
            <a:alpha val="5000"/>
          </a:srgbClr>
        </a:solidFill>
        <a:effectLst/>
      </p:bgPr>
    </p:bg>
    <p:spTree>
      <p:nvGrpSpPr>
        <p:cNvPr id="1" name=""/>
        <p:cNvGrpSpPr/>
        <p:nvPr/>
      </p:nvGrpSpPr>
      <p:grpSpPr>
        <a:xfrm>
          <a:off x="0" y="0"/>
          <a:ext cx="0" cy="0"/>
          <a:chOff x="0" y="0"/>
          <a:chExt cx="0" cy="0"/>
        </a:xfrm>
      </p:grpSpPr>
      <p:sp>
        <p:nvSpPr>
          <p:cNvPr id="20" name="object 20"/>
          <p:cNvSpPr txBox="1"/>
          <p:nvPr/>
        </p:nvSpPr>
        <p:spPr>
          <a:xfrm>
            <a:off x="2755896" y="4572000"/>
            <a:ext cx="7835908" cy="2462213"/>
          </a:xfrm>
          <a:prstGeom prst="rect">
            <a:avLst/>
          </a:prstGeom>
        </p:spPr>
        <p:txBody>
          <a:bodyPr vert="horz" wrap="square" lIns="0" tIns="0" rIns="0" bIns="0" rtlCol="0">
            <a:spAutoFit/>
          </a:bodyPr>
          <a:lstStyle/>
          <a:p>
            <a:pPr algn="ctr"/>
            <a:r>
              <a:rPr sz="4000" b="1" spc="114" dirty="0" smtClean="0">
                <a:solidFill>
                  <a:srgbClr val="4F5560"/>
                </a:solidFill>
                <a:latin typeface="Arial"/>
                <a:cs typeface="Arial"/>
              </a:rPr>
              <a:t>ww</a:t>
            </a:r>
            <a:r>
              <a:rPr sz="4000" b="1" spc="-190" dirty="0" smtClean="0">
                <a:solidFill>
                  <a:srgbClr val="4F5560"/>
                </a:solidFill>
                <a:latin typeface="Arial"/>
                <a:cs typeface="Arial"/>
              </a:rPr>
              <a:t>w</a:t>
            </a:r>
            <a:r>
              <a:rPr sz="4000" b="1" spc="-30" dirty="0" smtClean="0">
                <a:solidFill>
                  <a:srgbClr val="4F5560"/>
                </a:solidFill>
                <a:latin typeface="Arial"/>
                <a:cs typeface="Arial"/>
              </a:rPr>
              <a:t>.n</a:t>
            </a:r>
            <a:r>
              <a:rPr sz="4000" b="1" spc="-35" dirty="0" smtClean="0">
                <a:solidFill>
                  <a:srgbClr val="4F5560"/>
                </a:solidFill>
                <a:latin typeface="Arial"/>
                <a:cs typeface="Arial"/>
              </a:rPr>
              <a:t>a</a:t>
            </a:r>
            <a:r>
              <a:rPr sz="4000" b="1" spc="-10" dirty="0" smtClean="0">
                <a:solidFill>
                  <a:srgbClr val="4F5560"/>
                </a:solidFill>
                <a:latin typeface="Arial"/>
                <a:cs typeface="Arial"/>
              </a:rPr>
              <a:t>p</a:t>
            </a:r>
            <a:r>
              <a:rPr sz="4000" b="1" spc="-30" dirty="0" smtClean="0">
                <a:solidFill>
                  <a:srgbClr val="4F5560"/>
                </a:solidFill>
                <a:latin typeface="Arial"/>
                <a:cs typeface="Arial"/>
              </a:rPr>
              <a:t>g</a:t>
            </a:r>
            <a:r>
              <a:rPr sz="4000" b="1" dirty="0" smtClean="0">
                <a:solidFill>
                  <a:srgbClr val="4F5560"/>
                </a:solidFill>
                <a:latin typeface="Arial"/>
                <a:cs typeface="Arial"/>
              </a:rPr>
              <a:t>l</a:t>
            </a:r>
            <a:r>
              <a:rPr sz="4000" b="1" spc="-25" dirty="0" smtClean="0">
                <a:solidFill>
                  <a:srgbClr val="4F5560"/>
                </a:solidFill>
                <a:latin typeface="Arial"/>
                <a:cs typeface="Arial"/>
              </a:rPr>
              <a:t>o</a:t>
            </a:r>
            <a:r>
              <a:rPr sz="4000" b="1" dirty="0" smtClean="0">
                <a:solidFill>
                  <a:srgbClr val="4F5560"/>
                </a:solidFill>
                <a:latin typeface="Arial"/>
                <a:cs typeface="Arial"/>
              </a:rPr>
              <a:t>b</a:t>
            </a:r>
            <a:r>
              <a:rPr sz="4000" b="1" spc="-45" dirty="0" smtClean="0">
                <a:solidFill>
                  <a:srgbClr val="4F5560"/>
                </a:solidFill>
                <a:latin typeface="Arial"/>
                <a:cs typeface="Arial"/>
              </a:rPr>
              <a:t>a</a:t>
            </a:r>
            <a:r>
              <a:rPr sz="4000" b="1" spc="-30" dirty="0" smtClean="0">
                <a:solidFill>
                  <a:srgbClr val="4F5560"/>
                </a:solidFill>
                <a:latin typeface="Arial"/>
                <a:cs typeface="Arial"/>
              </a:rPr>
              <a:t>l</a:t>
            </a:r>
            <a:r>
              <a:rPr sz="4000" b="1" spc="-15" dirty="0" smtClean="0">
                <a:solidFill>
                  <a:srgbClr val="4F5560"/>
                </a:solidFill>
                <a:latin typeface="Arial"/>
                <a:cs typeface="Arial"/>
              </a:rPr>
              <a:t>n</a:t>
            </a:r>
            <a:r>
              <a:rPr sz="4000" b="1" spc="15" dirty="0" smtClean="0">
                <a:solidFill>
                  <a:srgbClr val="4F5560"/>
                </a:solidFill>
                <a:latin typeface="Arial"/>
                <a:cs typeface="Arial"/>
              </a:rPr>
              <a:t>e</a:t>
            </a:r>
            <a:r>
              <a:rPr sz="4000" b="1" spc="75" dirty="0" smtClean="0">
                <a:solidFill>
                  <a:srgbClr val="4F5560"/>
                </a:solidFill>
                <a:latin typeface="Arial"/>
                <a:cs typeface="Arial"/>
              </a:rPr>
              <a:t>t</a:t>
            </a:r>
            <a:r>
              <a:rPr sz="4000" b="1" spc="-45" dirty="0" smtClean="0">
                <a:solidFill>
                  <a:srgbClr val="4F5560"/>
                </a:solidFill>
                <a:latin typeface="Arial"/>
                <a:cs typeface="Arial"/>
              </a:rPr>
              <a:t>w</a:t>
            </a:r>
            <a:r>
              <a:rPr sz="4000" b="1" spc="-20" dirty="0" smtClean="0">
                <a:solidFill>
                  <a:srgbClr val="4F5560"/>
                </a:solidFill>
                <a:latin typeface="Arial"/>
                <a:cs typeface="Arial"/>
              </a:rPr>
              <a:t>o</a:t>
            </a:r>
            <a:r>
              <a:rPr sz="4000" b="1" spc="-5" dirty="0" smtClean="0">
                <a:solidFill>
                  <a:srgbClr val="4F5560"/>
                </a:solidFill>
                <a:latin typeface="Arial"/>
                <a:cs typeface="Arial"/>
              </a:rPr>
              <a:t>r</a:t>
            </a:r>
            <a:r>
              <a:rPr sz="4000" b="1" spc="20" dirty="0" smtClean="0">
                <a:solidFill>
                  <a:srgbClr val="4F5560"/>
                </a:solidFill>
                <a:latin typeface="Arial"/>
                <a:cs typeface="Arial"/>
              </a:rPr>
              <a:t>k</a:t>
            </a:r>
            <a:r>
              <a:rPr sz="4000" b="1" spc="-45" dirty="0" smtClean="0">
                <a:solidFill>
                  <a:srgbClr val="4F5560"/>
                </a:solidFill>
                <a:latin typeface="Arial"/>
                <a:cs typeface="Arial"/>
              </a:rPr>
              <a:t>.</a:t>
            </a:r>
            <a:r>
              <a:rPr sz="4000" b="1" spc="-20" dirty="0" smtClean="0">
                <a:solidFill>
                  <a:srgbClr val="4F5560"/>
                </a:solidFill>
                <a:latin typeface="Arial"/>
                <a:cs typeface="Arial"/>
              </a:rPr>
              <a:t>o</a:t>
            </a:r>
            <a:r>
              <a:rPr sz="4000" b="1" spc="15" dirty="0" smtClean="0">
                <a:solidFill>
                  <a:srgbClr val="4F5560"/>
                </a:solidFill>
                <a:latin typeface="Arial"/>
                <a:cs typeface="Arial"/>
              </a:rPr>
              <a:t>r</a:t>
            </a:r>
            <a:r>
              <a:rPr sz="4000" b="1" dirty="0" smtClean="0">
                <a:solidFill>
                  <a:srgbClr val="4F5560"/>
                </a:solidFill>
                <a:latin typeface="Arial"/>
                <a:cs typeface="Arial"/>
              </a:rPr>
              <a:t>g</a:t>
            </a:r>
            <a:r>
              <a:rPr lang="en-CA" sz="4000" b="1" dirty="0" smtClean="0">
                <a:solidFill>
                  <a:srgbClr val="4F5560"/>
                </a:solidFill>
                <a:latin typeface="Arial"/>
                <a:cs typeface="Arial"/>
              </a:rPr>
              <a:t/>
            </a:r>
            <a:br>
              <a:rPr lang="en-CA" sz="4000" b="1" dirty="0" smtClean="0">
                <a:solidFill>
                  <a:srgbClr val="4F5560"/>
                </a:solidFill>
                <a:latin typeface="Arial"/>
                <a:cs typeface="Arial"/>
              </a:rPr>
            </a:br>
            <a:r>
              <a:rPr lang="en-CA" sz="4000" dirty="0" smtClean="0">
                <a:solidFill>
                  <a:srgbClr val="4F5560"/>
                </a:solidFill>
                <a:latin typeface="Arial"/>
                <a:cs typeface="Arial"/>
                <a:hlinkClick r:id="rId3"/>
              </a:rPr>
              <a:t>info@napglobalnetwork.org</a:t>
            </a:r>
            <a:endParaRPr lang="en-CA" sz="4000" dirty="0" smtClean="0">
              <a:solidFill>
                <a:srgbClr val="4F5560"/>
              </a:solidFill>
              <a:latin typeface="Arial"/>
              <a:cs typeface="Arial"/>
            </a:endParaRPr>
          </a:p>
          <a:p>
            <a:pPr algn="ctr"/>
            <a:r>
              <a:rPr lang="en-US" sz="4000" dirty="0" smtClean="0">
                <a:solidFill>
                  <a:srgbClr val="4F5560"/>
                </a:solidFill>
                <a:latin typeface="Arial"/>
                <a:cs typeface="Arial"/>
              </a:rPr>
              <a:t>@</a:t>
            </a:r>
            <a:r>
              <a:rPr lang="en-US" sz="4000" dirty="0" err="1" smtClean="0">
                <a:solidFill>
                  <a:srgbClr val="4F5560"/>
                </a:solidFill>
                <a:latin typeface="Arial"/>
                <a:cs typeface="Arial"/>
              </a:rPr>
              <a:t>NAP_Network</a:t>
            </a:r>
            <a:endParaRPr lang="en-US" sz="4000" dirty="0" smtClean="0">
              <a:solidFill>
                <a:srgbClr val="4F5560"/>
              </a:solidFill>
              <a:latin typeface="Arial"/>
              <a:cs typeface="Arial"/>
            </a:endParaRPr>
          </a:p>
          <a:p>
            <a:pPr algn="ctr"/>
            <a:r>
              <a:rPr lang="en-US" sz="4000" dirty="0" smtClean="0">
                <a:solidFill>
                  <a:srgbClr val="4F5560"/>
                </a:solidFill>
                <a:latin typeface="Arial"/>
                <a:cs typeface="Arial"/>
              </a:rPr>
              <a:t>#NAPGN</a:t>
            </a:r>
            <a:endParaRPr sz="4000" dirty="0">
              <a:solidFill>
                <a:srgbClr val="4F5560"/>
              </a:solidFill>
              <a:latin typeface="Arial"/>
              <a:cs typeface="Arial"/>
            </a:endParaRPr>
          </a:p>
        </p:txBody>
      </p:sp>
      <p:pic>
        <p:nvPicPr>
          <p:cNvPr id="22" name="Picture 21" descr="NAPGN_logo_english_colour.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63800" y="360707"/>
            <a:ext cx="7848600" cy="3924300"/>
          </a:xfrm>
          <a:prstGeom prst="rect">
            <a:avLst/>
          </a:prstGeom>
        </p:spPr>
      </p:pic>
      <p:pic>
        <p:nvPicPr>
          <p:cNvPr id="2" name="Picture 1"/>
          <p:cNvPicPr>
            <a:picLocks noChangeAspect="1"/>
          </p:cNvPicPr>
          <p:nvPr/>
        </p:nvPicPr>
        <p:blipFill>
          <a:blip r:embed="rId5">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2235200" y="7848600"/>
            <a:ext cx="8686800" cy="1678832"/>
          </a:xfrm>
          <a:prstGeom prst="rect">
            <a:avLst/>
          </a:prstGeom>
        </p:spPr>
      </p:pic>
      <p:sp>
        <p:nvSpPr>
          <p:cNvPr id="3" name="TextBox 2"/>
          <p:cNvSpPr txBox="1"/>
          <p:nvPr/>
        </p:nvSpPr>
        <p:spPr>
          <a:xfrm>
            <a:off x="2497909" y="7479268"/>
            <a:ext cx="10134600" cy="369332"/>
          </a:xfrm>
          <a:prstGeom prst="rect">
            <a:avLst/>
          </a:prstGeom>
          <a:noFill/>
        </p:spPr>
        <p:txBody>
          <a:bodyPr wrap="square" rtlCol="0">
            <a:spAutoFit/>
          </a:bodyPr>
          <a:lstStyle/>
          <a:p>
            <a:r>
              <a:rPr lang="en-US" i="1" dirty="0" smtClean="0">
                <a:solidFill>
                  <a:prstClr val="black"/>
                </a:solidFill>
              </a:rPr>
              <a:t>Financial support provided by								Secretariat hosted by</a:t>
            </a:r>
            <a:endParaRPr lang="en-CA" i="1" dirty="0">
              <a:solidFill>
                <a:prstClr val="black"/>
              </a:solidFill>
            </a:endParaRPr>
          </a:p>
        </p:txBody>
      </p:sp>
    </p:spTree>
    <p:extLst>
      <p:ext uri="{BB962C8B-B14F-4D97-AF65-F5344CB8AC3E}">
        <p14:creationId xmlns:p14="http://schemas.microsoft.com/office/powerpoint/2010/main" val="389776435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082071" y="0"/>
            <a:ext cx="14663129" cy="9753599"/>
          </a:xfrm>
          <a:prstGeom prst="rect">
            <a:avLst/>
          </a:prstGeom>
        </p:spPr>
      </p:pic>
      <p:grpSp>
        <p:nvGrpSpPr>
          <p:cNvPr id="8" name="Group 7"/>
          <p:cNvGrpSpPr/>
          <p:nvPr/>
        </p:nvGrpSpPr>
        <p:grpSpPr>
          <a:xfrm>
            <a:off x="0" y="0"/>
            <a:ext cx="9582150" cy="9753600"/>
            <a:chOff x="0" y="0"/>
            <a:chExt cx="9582150" cy="9753600"/>
          </a:xfrm>
          <a:solidFill>
            <a:srgbClr val="EA431F"/>
          </a:solidFill>
        </p:grpSpPr>
        <p:sp>
          <p:nvSpPr>
            <p:cNvPr id="9" name="object 3"/>
            <p:cNvSpPr/>
            <p:nvPr/>
          </p:nvSpPr>
          <p:spPr>
            <a:xfrm>
              <a:off x="0" y="0"/>
              <a:ext cx="9582150" cy="9753600"/>
            </a:xfrm>
            <a:custGeom>
              <a:avLst/>
              <a:gdLst/>
              <a:ahLst/>
              <a:cxnLst/>
              <a:rect l="l" t="t" r="r" b="b"/>
              <a:pathLst>
                <a:path w="9582150" h="9753600">
                  <a:moveTo>
                    <a:pt x="8817349" y="0"/>
                  </a:moveTo>
                  <a:lnTo>
                    <a:pt x="0" y="0"/>
                  </a:lnTo>
                  <a:lnTo>
                    <a:pt x="0" y="9753600"/>
                  </a:lnTo>
                  <a:lnTo>
                    <a:pt x="8817349" y="9753600"/>
                  </a:lnTo>
                  <a:lnTo>
                    <a:pt x="8998118" y="9184048"/>
                  </a:lnTo>
                  <a:lnTo>
                    <a:pt x="9170961" y="8525038"/>
                  </a:lnTo>
                  <a:lnTo>
                    <a:pt x="9315398" y="7839265"/>
                  </a:lnTo>
                  <a:lnTo>
                    <a:pt x="9430082" y="7129143"/>
                  </a:lnTo>
                  <a:lnTo>
                    <a:pt x="9513666" y="6397083"/>
                  </a:lnTo>
                  <a:lnTo>
                    <a:pt x="9564804" y="5645498"/>
                  </a:lnTo>
                  <a:lnTo>
                    <a:pt x="9582150" y="4876800"/>
                  </a:lnTo>
                  <a:lnTo>
                    <a:pt x="9564804" y="4108101"/>
                  </a:lnTo>
                  <a:lnTo>
                    <a:pt x="9513666" y="3356516"/>
                  </a:lnTo>
                  <a:lnTo>
                    <a:pt x="9430082" y="2624456"/>
                  </a:lnTo>
                  <a:lnTo>
                    <a:pt x="9315398" y="1914334"/>
                  </a:lnTo>
                  <a:lnTo>
                    <a:pt x="9170961" y="1228561"/>
                  </a:lnTo>
                  <a:lnTo>
                    <a:pt x="8998118" y="569551"/>
                  </a:lnTo>
                  <a:lnTo>
                    <a:pt x="8817349" y="0"/>
                  </a:lnTo>
                  <a:close/>
                </a:path>
              </a:pathLst>
            </a:custGeom>
            <a:grpFill/>
            <a:ln w="76200" cmpd="sng">
              <a:noFill/>
            </a:ln>
          </p:spPr>
          <p:txBody>
            <a:bodyPr wrap="square" lIns="0" tIns="0" rIns="0" bIns="0" rtlCol="0"/>
            <a:lstStyle/>
            <a:p>
              <a:endParaRPr/>
            </a:p>
          </p:txBody>
        </p:sp>
        <p:sp>
          <p:nvSpPr>
            <p:cNvPr id="10" name="object 4"/>
            <p:cNvSpPr/>
            <p:nvPr/>
          </p:nvSpPr>
          <p:spPr>
            <a:xfrm>
              <a:off x="8788400" y="0"/>
              <a:ext cx="765175" cy="9753600"/>
            </a:xfrm>
            <a:custGeom>
              <a:avLst/>
              <a:gdLst/>
              <a:ahLst/>
              <a:cxnLst/>
              <a:rect l="l" t="t" r="r" b="b"/>
              <a:pathLst>
                <a:path w="765175" h="9753600">
                  <a:moveTo>
                    <a:pt x="0" y="9753600"/>
                  </a:moveTo>
                  <a:lnTo>
                    <a:pt x="180769" y="9184048"/>
                  </a:lnTo>
                  <a:lnTo>
                    <a:pt x="353612" y="8525038"/>
                  </a:lnTo>
                  <a:lnTo>
                    <a:pt x="498049" y="7839265"/>
                  </a:lnTo>
                  <a:lnTo>
                    <a:pt x="612733" y="7129143"/>
                  </a:lnTo>
                  <a:lnTo>
                    <a:pt x="696317" y="6397083"/>
                  </a:lnTo>
                  <a:lnTo>
                    <a:pt x="747455" y="5645498"/>
                  </a:lnTo>
                  <a:lnTo>
                    <a:pt x="764800" y="4876800"/>
                  </a:lnTo>
                  <a:lnTo>
                    <a:pt x="747455" y="4108101"/>
                  </a:lnTo>
                  <a:lnTo>
                    <a:pt x="696317" y="3356516"/>
                  </a:lnTo>
                  <a:lnTo>
                    <a:pt x="612733" y="2624456"/>
                  </a:lnTo>
                  <a:lnTo>
                    <a:pt x="498049" y="1914334"/>
                  </a:lnTo>
                  <a:lnTo>
                    <a:pt x="353612" y="1228561"/>
                  </a:lnTo>
                  <a:lnTo>
                    <a:pt x="180769" y="569551"/>
                  </a:lnTo>
                  <a:lnTo>
                    <a:pt x="0" y="0"/>
                  </a:lnTo>
                </a:path>
              </a:pathLst>
            </a:custGeom>
            <a:grpFill/>
            <a:ln w="63499">
              <a:solidFill>
                <a:srgbClr val="FFFFFF"/>
              </a:solidFill>
            </a:ln>
          </p:spPr>
          <p:txBody>
            <a:bodyPr wrap="square" lIns="0" tIns="0" rIns="0" bIns="0" rtlCol="0"/>
            <a:lstStyle/>
            <a:p>
              <a:endParaRPr/>
            </a:p>
          </p:txBody>
        </p:sp>
      </p:grpSp>
      <p:sp>
        <p:nvSpPr>
          <p:cNvPr id="6" name="object 6"/>
          <p:cNvSpPr txBox="1"/>
          <p:nvPr/>
        </p:nvSpPr>
        <p:spPr>
          <a:xfrm>
            <a:off x="977900" y="1752600"/>
            <a:ext cx="7643495" cy="7643759"/>
          </a:xfrm>
          <a:prstGeom prst="rect">
            <a:avLst/>
          </a:prstGeom>
        </p:spPr>
        <p:txBody>
          <a:bodyPr vert="horz" wrap="square" lIns="0" tIns="0" rIns="0" bIns="0" rtlCol="0">
            <a:spAutoFit/>
          </a:bodyPr>
          <a:lstStyle/>
          <a:p>
            <a:pPr marL="12700" marR="545465">
              <a:lnSpc>
                <a:spcPct val="102699"/>
              </a:lnSpc>
            </a:pPr>
            <a:endParaRPr sz="3800" dirty="0">
              <a:latin typeface="Arial"/>
              <a:cs typeface="Arial"/>
            </a:endParaRPr>
          </a:p>
          <a:p>
            <a:pPr marL="469900" indent="-457200">
              <a:lnSpc>
                <a:spcPct val="100000"/>
              </a:lnSpc>
              <a:buFont typeface="Wingdings" panose="05000000000000000000" pitchFamily="2" charset="2"/>
              <a:buChar char="Ø"/>
            </a:pPr>
            <a:r>
              <a:rPr lang="en-CA" sz="3000" b="1" spc="-20" dirty="0" smtClean="0">
                <a:solidFill>
                  <a:srgbClr val="FFFFFF"/>
                </a:solidFill>
                <a:latin typeface="Arial"/>
                <a:cs typeface="Arial"/>
              </a:rPr>
              <a:t>Established</a:t>
            </a:r>
            <a:r>
              <a:rPr lang="en-CA" sz="3000" spc="-20" dirty="0" smtClean="0">
                <a:solidFill>
                  <a:srgbClr val="FFFFFF"/>
                </a:solidFill>
                <a:latin typeface="Arial"/>
                <a:cs typeface="Arial"/>
              </a:rPr>
              <a:t> in December, 2014 – Lima </a:t>
            </a:r>
          </a:p>
          <a:p>
            <a:pPr marL="12700">
              <a:lnSpc>
                <a:spcPct val="100000"/>
              </a:lnSpc>
            </a:pPr>
            <a:endParaRPr sz="3000" dirty="0" smtClean="0">
              <a:latin typeface="Arial"/>
              <a:cs typeface="Arial"/>
            </a:endParaRPr>
          </a:p>
          <a:p>
            <a:pPr marL="469900" indent="-457200">
              <a:lnSpc>
                <a:spcPct val="100000"/>
              </a:lnSpc>
              <a:spcBef>
                <a:spcPts val="95"/>
              </a:spcBef>
              <a:buFont typeface="Wingdings" panose="05000000000000000000" pitchFamily="2" charset="2"/>
              <a:buChar char="Ø"/>
            </a:pPr>
            <a:r>
              <a:rPr lang="en-CA" sz="3000" b="1" spc="-20" dirty="0" smtClean="0">
                <a:solidFill>
                  <a:srgbClr val="FFFFFF"/>
                </a:solidFill>
                <a:latin typeface="Arial"/>
                <a:cs typeface="Arial"/>
              </a:rPr>
              <a:t>Why</a:t>
            </a:r>
            <a:r>
              <a:rPr lang="en-CA" sz="3000" spc="-20" dirty="0" smtClean="0">
                <a:solidFill>
                  <a:srgbClr val="FFFFFF"/>
                </a:solidFill>
                <a:latin typeface="Arial"/>
                <a:cs typeface="Arial"/>
              </a:rPr>
              <a:t>? Growing importance of NAP; more bilateral agencies supporting NAP; need for more technical discussions</a:t>
            </a:r>
          </a:p>
          <a:p>
            <a:pPr marL="469900" indent="-457200">
              <a:lnSpc>
                <a:spcPct val="100000"/>
              </a:lnSpc>
              <a:spcBef>
                <a:spcPts val="95"/>
              </a:spcBef>
              <a:buFont typeface="Wingdings" panose="05000000000000000000" pitchFamily="2" charset="2"/>
              <a:buChar char="Ø"/>
            </a:pPr>
            <a:endParaRPr lang="en-CA" sz="3000" b="1" spc="-20" dirty="0" smtClean="0">
              <a:solidFill>
                <a:srgbClr val="FFFFFF"/>
              </a:solidFill>
              <a:latin typeface="Arial"/>
              <a:cs typeface="Arial"/>
            </a:endParaRPr>
          </a:p>
          <a:p>
            <a:pPr marL="469900" indent="-457200">
              <a:lnSpc>
                <a:spcPct val="100000"/>
              </a:lnSpc>
              <a:spcBef>
                <a:spcPts val="95"/>
              </a:spcBef>
              <a:buFont typeface="Wingdings" panose="05000000000000000000" pitchFamily="2" charset="2"/>
              <a:buChar char="Ø"/>
            </a:pPr>
            <a:r>
              <a:rPr lang="en-CA" sz="3000" b="1" spc="-20" dirty="0" smtClean="0">
                <a:solidFill>
                  <a:srgbClr val="FFFFFF"/>
                </a:solidFill>
                <a:latin typeface="Arial"/>
                <a:cs typeface="Arial"/>
              </a:rPr>
              <a:t>Secretariat</a:t>
            </a:r>
            <a:r>
              <a:rPr lang="en-CA" sz="3000" spc="-20" dirty="0" smtClean="0">
                <a:solidFill>
                  <a:srgbClr val="FFFFFF"/>
                </a:solidFill>
                <a:latin typeface="Arial"/>
                <a:cs typeface="Arial"/>
              </a:rPr>
              <a:t>: IISD</a:t>
            </a:r>
          </a:p>
          <a:p>
            <a:pPr marL="12700">
              <a:lnSpc>
                <a:spcPct val="100000"/>
              </a:lnSpc>
              <a:spcBef>
                <a:spcPts val="95"/>
              </a:spcBef>
            </a:pPr>
            <a:endParaRPr lang="en-CA" sz="3000" spc="-20" dirty="0" smtClean="0">
              <a:solidFill>
                <a:srgbClr val="FFFFFF"/>
              </a:solidFill>
              <a:latin typeface="Arial"/>
              <a:cs typeface="Arial"/>
            </a:endParaRPr>
          </a:p>
          <a:p>
            <a:pPr marL="469900" indent="-457200">
              <a:lnSpc>
                <a:spcPct val="100000"/>
              </a:lnSpc>
              <a:spcBef>
                <a:spcPts val="95"/>
              </a:spcBef>
              <a:buFont typeface="Wingdings" panose="05000000000000000000" pitchFamily="2" charset="2"/>
              <a:buChar char="Ø"/>
            </a:pPr>
            <a:r>
              <a:rPr lang="en-CA" sz="3000" b="1" spc="-20" dirty="0" smtClean="0">
                <a:solidFill>
                  <a:srgbClr val="FFFFFF"/>
                </a:solidFill>
                <a:latin typeface="Arial"/>
                <a:cs typeface="Arial"/>
              </a:rPr>
              <a:t>Steering Committee</a:t>
            </a:r>
            <a:r>
              <a:rPr lang="en-CA" sz="3000" spc="-20" dirty="0" smtClean="0">
                <a:solidFill>
                  <a:srgbClr val="FFFFFF"/>
                </a:solidFill>
                <a:latin typeface="Arial"/>
                <a:cs typeface="Arial"/>
              </a:rPr>
              <a:t>: </a:t>
            </a:r>
            <a:r>
              <a:rPr lang="en-US" sz="3000" dirty="0">
                <a:solidFill>
                  <a:schemeClr val="bg1"/>
                </a:solidFill>
                <a:latin typeface="Arial" panose="020B0604020202020204" pitchFamily="34" charset="0"/>
                <a:cs typeface="Arial" panose="020B0604020202020204" pitchFamily="34" charset="0"/>
              </a:rPr>
              <a:t>Brazil, Germany, Jamaica, Japan, Malawi, </a:t>
            </a:r>
            <a:r>
              <a:rPr lang="en-US" sz="3000" dirty="0" smtClean="0">
                <a:solidFill>
                  <a:schemeClr val="bg1"/>
                </a:solidFill>
                <a:latin typeface="Arial" panose="020B0604020202020204" pitchFamily="34" charset="0"/>
                <a:cs typeface="Arial" panose="020B0604020202020204" pitchFamily="34" charset="0"/>
              </a:rPr>
              <a:t>Peru</a:t>
            </a:r>
            <a:r>
              <a:rPr lang="en-US" sz="3000" dirty="0">
                <a:solidFill>
                  <a:schemeClr val="bg1"/>
                </a:solidFill>
                <a:latin typeface="Arial" panose="020B0604020202020204" pitchFamily="34" charset="0"/>
                <a:cs typeface="Arial" panose="020B0604020202020204" pitchFamily="34" charset="0"/>
              </a:rPr>
              <a:t>, Philippines, South Africa, Togo, UK, </a:t>
            </a:r>
            <a:r>
              <a:rPr lang="en-US" sz="3000" dirty="0" smtClean="0">
                <a:solidFill>
                  <a:schemeClr val="bg1"/>
                </a:solidFill>
                <a:latin typeface="Arial" panose="020B0604020202020204" pitchFamily="34" charset="0"/>
                <a:cs typeface="Arial" panose="020B0604020202020204" pitchFamily="34" charset="0"/>
              </a:rPr>
              <a:t>US </a:t>
            </a:r>
          </a:p>
          <a:p>
            <a:pPr marL="12700">
              <a:lnSpc>
                <a:spcPct val="100000"/>
              </a:lnSpc>
              <a:spcBef>
                <a:spcPts val="95"/>
              </a:spcBef>
            </a:pPr>
            <a:endParaRPr lang="en-CA" sz="3000" spc="-20" dirty="0" smtClean="0">
              <a:solidFill>
                <a:srgbClr val="FFFFFF"/>
              </a:solidFill>
              <a:latin typeface="Arial"/>
              <a:cs typeface="Arial"/>
            </a:endParaRPr>
          </a:p>
          <a:p>
            <a:pPr marL="469900" indent="-457200">
              <a:lnSpc>
                <a:spcPct val="100000"/>
              </a:lnSpc>
              <a:spcBef>
                <a:spcPts val="95"/>
              </a:spcBef>
              <a:buFont typeface="Wingdings" panose="05000000000000000000" pitchFamily="2" charset="2"/>
              <a:buChar char="Ø"/>
            </a:pPr>
            <a:r>
              <a:rPr lang="en-CA" sz="3000" b="1" spc="-20" dirty="0" smtClean="0">
                <a:solidFill>
                  <a:srgbClr val="FFFFFF"/>
                </a:solidFill>
                <a:latin typeface="Arial"/>
                <a:cs typeface="Arial"/>
              </a:rPr>
              <a:t>Initial support </a:t>
            </a:r>
            <a:r>
              <a:rPr lang="en-CA" sz="3000" spc="-20" dirty="0" smtClean="0">
                <a:solidFill>
                  <a:srgbClr val="FFFFFF"/>
                </a:solidFill>
                <a:latin typeface="Arial"/>
                <a:cs typeface="Arial"/>
              </a:rPr>
              <a:t>from Germany and the US</a:t>
            </a:r>
          </a:p>
          <a:p>
            <a:pPr marL="469900" indent="-457200">
              <a:lnSpc>
                <a:spcPct val="100000"/>
              </a:lnSpc>
              <a:spcBef>
                <a:spcPts val="95"/>
              </a:spcBef>
              <a:buFont typeface="Wingdings" panose="05000000000000000000" pitchFamily="2" charset="2"/>
              <a:buChar char="Ø"/>
            </a:pPr>
            <a:endParaRPr sz="3000" dirty="0">
              <a:latin typeface="Arial"/>
              <a:cs typeface="Arial"/>
            </a:endParaRPr>
          </a:p>
          <a:p>
            <a:pPr marL="332740" marR="958850" indent="-320040">
              <a:lnSpc>
                <a:spcPct val="102699"/>
              </a:lnSpc>
            </a:pPr>
            <a:endParaRPr sz="3000" dirty="0">
              <a:latin typeface="Arial"/>
              <a:cs typeface="Arial"/>
            </a:endParaRPr>
          </a:p>
        </p:txBody>
      </p:sp>
      <p:sp>
        <p:nvSpPr>
          <p:cNvPr id="12" name="object 8"/>
          <p:cNvSpPr txBox="1"/>
          <p:nvPr/>
        </p:nvSpPr>
        <p:spPr>
          <a:xfrm>
            <a:off x="977900" y="685851"/>
            <a:ext cx="7658100" cy="987450"/>
          </a:xfrm>
          <a:prstGeom prst="rect">
            <a:avLst/>
          </a:prstGeom>
        </p:spPr>
        <p:txBody>
          <a:bodyPr vert="horz" wrap="square" lIns="0" tIns="0" rIns="0" bIns="0" rtlCol="0">
            <a:spAutoFit/>
          </a:bodyPr>
          <a:lstStyle/>
          <a:p>
            <a:pPr marL="12700">
              <a:lnSpc>
                <a:spcPts val="7709"/>
              </a:lnSpc>
              <a:tabLst>
                <a:tab pos="2202180" algn="l"/>
                <a:tab pos="4213225" algn="l"/>
              </a:tabLst>
            </a:pPr>
            <a:r>
              <a:rPr lang="en-CA" sz="6500" b="1" dirty="0" smtClean="0">
                <a:solidFill>
                  <a:srgbClr val="FFFFFF"/>
                </a:solidFill>
                <a:latin typeface="Arial"/>
                <a:cs typeface="Arial"/>
              </a:rPr>
              <a:t>Network basics</a:t>
            </a:r>
            <a:endParaRPr sz="6500" b="1" dirty="0">
              <a:latin typeface="Arial"/>
              <a:cs typeface="Arial"/>
            </a:endParaRPr>
          </a:p>
        </p:txBody>
      </p:sp>
      <p:sp>
        <p:nvSpPr>
          <p:cNvPr id="13" name="object 7"/>
          <p:cNvSpPr/>
          <p:nvPr/>
        </p:nvSpPr>
        <p:spPr>
          <a:xfrm>
            <a:off x="12028044" y="8738870"/>
            <a:ext cx="751161" cy="786130"/>
          </a:xfrm>
          <a:prstGeom prst="rect">
            <a:avLst/>
          </a:prstGeom>
          <a:blipFill>
            <a:blip r:embed="rId4" cstate="screen">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Tree>
    <p:extLst>
      <p:ext uri="{BB962C8B-B14F-4D97-AF65-F5344CB8AC3E}">
        <p14:creationId xmlns:p14="http://schemas.microsoft.com/office/powerpoint/2010/main" val="306549321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2" name="Picture 11"/>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254000" y="-71967"/>
            <a:ext cx="14846301" cy="9897533"/>
          </a:xfrm>
          <a:prstGeom prst="rect">
            <a:avLst/>
          </a:prstGeom>
        </p:spPr>
      </p:pic>
      <p:grpSp>
        <p:nvGrpSpPr>
          <p:cNvPr id="8" name="Group 7"/>
          <p:cNvGrpSpPr/>
          <p:nvPr/>
        </p:nvGrpSpPr>
        <p:grpSpPr>
          <a:xfrm>
            <a:off x="0" y="0"/>
            <a:ext cx="9582150" cy="9753600"/>
            <a:chOff x="0" y="0"/>
            <a:chExt cx="9582150" cy="9753600"/>
          </a:xfrm>
        </p:grpSpPr>
        <p:sp>
          <p:nvSpPr>
            <p:cNvPr id="3" name="object 3"/>
            <p:cNvSpPr/>
            <p:nvPr/>
          </p:nvSpPr>
          <p:spPr>
            <a:xfrm>
              <a:off x="0" y="0"/>
              <a:ext cx="9582150" cy="9753600"/>
            </a:xfrm>
            <a:custGeom>
              <a:avLst/>
              <a:gdLst/>
              <a:ahLst/>
              <a:cxnLst/>
              <a:rect l="l" t="t" r="r" b="b"/>
              <a:pathLst>
                <a:path w="9582150" h="9753600">
                  <a:moveTo>
                    <a:pt x="8817349" y="0"/>
                  </a:moveTo>
                  <a:lnTo>
                    <a:pt x="0" y="0"/>
                  </a:lnTo>
                  <a:lnTo>
                    <a:pt x="0" y="9753600"/>
                  </a:lnTo>
                  <a:lnTo>
                    <a:pt x="8817349" y="9753600"/>
                  </a:lnTo>
                  <a:lnTo>
                    <a:pt x="8998118" y="9184048"/>
                  </a:lnTo>
                  <a:lnTo>
                    <a:pt x="9170961" y="8525038"/>
                  </a:lnTo>
                  <a:lnTo>
                    <a:pt x="9315398" y="7839265"/>
                  </a:lnTo>
                  <a:lnTo>
                    <a:pt x="9430082" y="7129143"/>
                  </a:lnTo>
                  <a:lnTo>
                    <a:pt x="9513666" y="6397083"/>
                  </a:lnTo>
                  <a:lnTo>
                    <a:pt x="9564804" y="5645498"/>
                  </a:lnTo>
                  <a:lnTo>
                    <a:pt x="9582150" y="4876800"/>
                  </a:lnTo>
                  <a:lnTo>
                    <a:pt x="9564804" y="4108101"/>
                  </a:lnTo>
                  <a:lnTo>
                    <a:pt x="9513666" y="3356516"/>
                  </a:lnTo>
                  <a:lnTo>
                    <a:pt x="9430082" y="2624456"/>
                  </a:lnTo>
                  <a:lnTo>
                    <a:pt x="9315398" y="1914334"/>
                  </a:lnTo>
                  <a:lnTo>
                    <a:pt x="9170961" y="1228561"/>
                  </a:lnTo>
                  <a:lnTo>
                    <a:pt x="8998118" y="569551"/>
                  </a:lnTo>
                  <a:lnTo>
                    <a:pt x="8817349" y="0"/>
                  </a:lnTo>
                  <a:close/>
                </a:path>
              </a:pathLst>
            </a:custGeom>
            <a:solidFill>
              <a:srgbClr val="4F5560"/>
            </a:solidFill>
            <a:ln w="76200" cmpd="sng">
              <a:noFill/>
            </a:ln>
          </p:spPr>
          <p:txBody>
            <a:bodyPr wrap="square" lIns="0" tIns="0" rIns="0" bIns="0" rtlCol="0"/>
            <a:lstStyle/>
            <a:p>
              <a:endParaRPr/>
            </a:p>
          </p:txBody>
        </p:sp>
        <p:sp>
          <p:nvSpPr>
            <p:cNvPr id="4" name="object 4"/>
            <p:cNvSpPr/>
            <p:nvPr/>
          </p:nvSpPr>
          <p:spPr>
            <a:xfrm>
              <a:off x="8788400" y="0"/>
              <a:ext cx="765175" cy="9753600"/>
            </a:xfrm>
            <a:custGeom>
              <a:avLst/>
              <a:gdLst/>
              <a:ahLst/>
              <a:cxnLst/>
              <a:rect l="l" t="t" r="r" b="b"/>
              <a:pathLst>
                <a:path w="765175" h="9753600">
                  <a:moveTo>
                    <a:pt x="0" y="9753600"/>
                  </a:moveTo>
                  <a:lnTo>
                    <a:pt x="180769" y="9184048"/>
                  </a:lnTo>
                  <a:lnTo>
                    <a:pt x="353612" y="8525038"/>
                  </a:lnTo>
                  <a:lnTo>
                    <a:pt x="498049" y="7839265"/>
                  </a:lnTo>
                  <a:lnTo>
                    <a:pt x="612733" y="7129143"/>
                  </a:lnTo>
                  <a:lnTo>
                    <a:pt x="696317" y="6397083"/>
                  </a:lnTo>
                  <a:lnTo>
                    <a:pt x="747455" y="5645498"/>
                  </a:lnTo>
                  <a:lnTo>
                    <a:pt x="764800" y="4876800"/>
                  </a:lnTo>
                  <a:lnTo>
                    <a:pt x="747455" y="4108101"/>
                  </a:lnTo>
                  <a:lnTo>
                    <a:pt x="696317" y="3356516"/>
                  </a:lnTo>
                  <a:lnTo>
                    <a:pt x="612733" y="2624456"/>
                  </a:lnTo>
                  <a:lnTo>
                    <a:pt x="498049" y="1914334"/>
                  </a:lnTo>
                  <a:lnTo>
                    <a:pt x="353612" y="1228561"/>
                  </a:lnTo>
                  <a:lnTo>
                    <a:pt x="180769" y="569551"/>
                  </a:lnTo>
                  <a:lnTo>
                    <a:pt x="0" y="0"/>
                  </a:lnTo>
                </a:path>
              </a:pathLst>
            </a:custGeom>
            <a:ln w="63499">
              <a:solidFill>
                <a:srgbClr val="FFFFFF"/>
              </a:solidFill>
            </a:ln>
          </p:spPr>
          <p:txBody>
            <a:bodyPr wrap="square" lIns="0" tIns="0" rIns="0" bIns="0" rtlCol="0"/>
            <a:lstStyle/>
            <a:p>
              <a:endParaRPr/>
            </a:p>
          </p:txBody>
        </p:sp>
      </p:grpSp>
      <p:sp>
        <p:nvSpPr>
          <p:cNvPr id="10" name="object 7"/>
          <p:cNvSpPr/>
          <p:nvPr/>
        </p:nvSpPr>
        <p:spPr>
          <a:xfrm>
            <a:off x="12028044" y="8738870"/>
            <a:ext cx="751161" cy="786130"/>
          </a:xfrm>
          <a:prstGeom prst="rect">
            <a:avLst/>
          </a:prstGeom>
          <a:blipFill>
            <a:blip r:embed="rId4" cstate="print">
              <a:extLst>
                <a:ext uri="{28A0092B-C50C-407E-A947-70E740481C1C}">
                  <a14:useLocalDpi xmlns:a14="http://schemas.microsoft.com/office/drawing/2010/main" val="0"/>
                </a:ext>
              </a:extLst>
            </a:blip>
            <a:stretch>
              <a:fillRect/>
            </a:stretch>
          </a:blipFill>
        </p:spPr>
        <p:txBody>
          <a:bodyPr wrap="square" lIns="0" tIns="0" rIns="0" bIns="0" rtlCol="0"/>
          <a:lstStyle/>
          <a:p>
            <a:endParaRPr/>
          </a:p>
        </p:txBody>
      </p:sp>
      <p:sp>
        <p:nvSpPr>
          <p:cNvPr id="9" name="object 6"/>
          <p:cNvSpPr txBox="1"/>
          <p:nvPr/>
        </p:nvSpPr>
        <p:spPr>
          <a:xfrm>
            <a:off x="977900" y="2125371"/>
            <a:ext cx="7643495" cy="7132722"/>
          </a:xfrm>
          <a:prstGeom prst="rect">
            <a:avLst/>
          </a:prstGeom>
        </p:spPr>
        <p:txBody>
          <a:bodyPr vert="horz" wrap="square" lIns="0" tIns="0" rIns="0" bIns="0" rtlCol="0">
            <a:spAutoFit/>
          </a:bodyPr>
          <a:lstStyle/>
          <a:p>
            <a:pPr marL="12700" marR="5080">
              <a:lnSpc>
                <a:spcPct val="102699"/>
              </a:lnSpc>
            </a:pPr>
            <a:r>
              <a:rPr lang="en-CA" sz="3000" spc="-20" dirty="0" smtClean="0">
                <a:solidFill>
                  <a:srgbClr val="FFFFFF"/>
                </a:solidFill>
                <a:latin typeface="Arial"/>
                <a:cs typeface="Arial"/>
              </a:rPr>
              <a:t>The </a:t>
            </a:r>
            <a:r>
              <a:rPr lang="en-CA" sz="3000" b="1" spc="-20" dirty="0" smtClean="0">
                <a:solidFill>
                  <a:srgbClr val="FFFFFF"/>
                </a:solidFill>
                <a:latin typeface="Arial"/>
                <a:cs typeface="Arial"/>
              </a:rPr>
              <a:t>goal</a:t>
            </a:r>
            <a:r>
              <a:rPr lang="en-CA" sz="3000" spc="-20" dirty="0" smtClean="0">
                <a:solidFill>
                  <a:srgbClr val="FFFFFF"/>
                </a:solidFill>
                <a:latin typeface="Arial"/>
                <a:cs typeface="Arial"/>
              </a:rPr>
              <a:t> of the NAP Global Network is to enhance bilateral support for NAP processes and adaptation action in developing countries.</a:t>
            </a:r>
            <a:r>
              <a:rPr lang="en-CA" sz="3000" dirty="0" smtClean="0">
                <a:latin typeface="Arial"/>
                <a:cs typeface="Arial"/>
              </a:rPr>
              <a:t/>
            </a:r>
            <a:br>
              <a:rPr lang="en-CA" sz="3000" dirty="0" smtClean="0">
                <a:latin typeface="Arial"/>
                <a:cs typeface="Arial"/>
              </a:rPr>
            </a:br>
            <a:endParaRPr lang="en-CA" sz="3000" dirty="0" smtClean="0">
              <a:latin typeface="Arial"/>
              <a:cs typeface="Arial"/>
            </a:endParaRPr>
          </a:p>
          <a:p>
            <a:pPr marL="12700" marR="5080">
              <a:lnSpc>
                <a:spcPct val="102699"/>
              </a:lnSpc>
            </a:pPr>
            <a:r>
              <a:rPr lang="en-US" sz="3000" dirty="0" smtClean="0">
                <a:solidFill>
                  <a:srgbClr val="FFFFFF"/>
                </a:solidFill>
                <a:latin typeface="Arial"/>
                <a:cs typeface="Arial"/>
              </a:rPr>
              <a:t>The Network aims to </a:t>
            </a:r>
            <a:r>
              <a:rPr lang="en-US" sz="3000" b="1" dirty="0" smtClean="0">
                <a:solidFill>
                  <a:srgbClr val="FFFFFF"/>
                </a:solidFill>
                <a:latin typeface="Arial"/>
                <a:cs typeface="Arial"/>
              </a:rPr>
              <a:t>add value </a:t>
            </a:r>
            <a:r>
              <a:rPr lang="en-US" sz="3000" dirty="0" smtClean="0">
                <a:solidFill>
                  <a:srgbClr val="FFFFFF"/>
                </a:solidFill>
                <a:latin typeface="Arial"/>
                <a:cs typeface="Arial"/>
              </a:rPr>
              <a:t>by:</a:t>
            </a:r>
          </a:p>
          <a:p>
            <a:pPr marL="12700" marR="5080">
              <a:lnSpc>
                <a:spcPct val="102699"/>
              </a:lnSpc>
            </a:pPr>
            <a:endParaRPr lang="en-CA" sz="3000" dirty="0" smtClean="0">
              <a:latin typeface="Arial"/>
              <a:cs typeface="Arial"/>
            </a:endParaRPr>
          </a:p>
          <a:p>
            <a:pPr marL="584200" marR="5080" indent="-571500">
              <a:lnSpc>
                <a:spcPct val="102699"/>
              </a:lnSpc>
              <a:buFont typeface="Arial" panose="020B0604020202020204" pitchFamily="34" charset="0"/>
              <a:buChar char="•"/>
            </a:pPr>
            <a:r>
              <a:rPr lang="en-US" sz="3000" dirty="0" smtClean="0">
                <a:solidFill>
                  <a:srgbClr val="FFFFFF"/>
                </a:solidFill>
                <a:latin typeface="Arial"/>
                <a:cs typeface="Arial"/>
              </a:rPr>
              <a:t>Focusing on the role of </a:t>
            </a:r>
            <a:r>
              <a:rPr lang="en-US" sz="3000" b="1" dirty="0" smtClean="0">
                <a:solidFill>
                  <a:srgbClr val="FFFFFF"/>
                </a:solidFill>
                <a:latin typeface="Arial"/>
                <a:cs typeface="Arial"/>
              </a:rPr>
              <a:t>bilateral support</a:t>
            </a:r>
          </a:p>
          <a:p>
            <a:pPr marL="584200" marR="5080" indent="-571500">
              <a:lnSpc>
                <a:spcPct val="102699"/>
              </a:lnSpc>
              <a:buFont typeface="Arial" panose="020B0604020202020204" pitchFamily="34" charset="0"/>
              <a:buChar char="•"/>
            </a:pPr>
            <a:endParaRPr lang="en-US" sz="3000" dirty="0" smtClean="0">
              <a:solidFill>
                <a:srgbClr val="FFFFFF"/>
              </a:solidFill>
              <a:latin typeface="Arial"/>
              <a:cs typeface="Arial"/>
            </a:endParaRPr>
          </a:p>
          <a:p>
            <a:pPr marL="584200" marR="5080" indent="-571500">
              <a:lnSpc>
                <a:spcPct val="102699"/>
              </a:lnSpc>
              <a:buFont typeface="Arial" panose="020B0604020202020204" pitchFamily="34" charset="0"/>
              <a:buChar char="•"/>
            </a:pPr>
            <a:r>
              <a:rPr lang="en-US" sz="3000" dirty="0" smtClean="0">
                <a:solidFill>
                  <a:srgbClr val="FFFFFF"/>
                </a:solidFill>
                <a:latin typeface="Arial"/>
                <a:cs typeface="Arial"/>
              </a:rPr>
              <a:t>Emphasizing the importance of </a:t>
            </a:r>
            <a:r>
              <a:rPr lang="en-US" sz="3000" b="1" dirty="0" smtClean="0">
                <a:solidFill>
                  <a:srgbClr val="FFFFFF"/>
                </a:solidFill>
                <a:latin typeface="Arial"/>
                <a:cs typeface="Arial"/>
              </a:rPr>
              <a:t>coordination</a:t>
            </a:r>
          </a:p>
          <a:p>
            <a:pPr marL="584200" marR="5080" indent="-571500">
              <a:lnSpc>
                <a:spcPct val="102699"/>
              </a:lnSpc>
              <a:buFont typeface="Arial" panose="020B0604020202020204" pitchFamily="34" charset="0"/>
              <a:buChar char="•"/>
            </a:pPr>
            <a:endParaRPr lang="en-US" sz="3000" dirty="0" smtClean="0">
              <a:solidFill>
                <a:srgbClr val="FFFFFF"/>
              </a:solidFill>
              <a:latin typeface="Arial"/>
              <a:cs typeface="Arial"/>
            </a:endParaRPr>
          </a:p>
          <a:p>
            <a:pPr marL="584200" marR="5080" indent="-571500">
              <a:lnSpc>
                <a:spcPct val="102699"/>
              </a:lnSpc>
              <a:buFont typeface="Arial" panose="020B0604020202020204" pitchFamily="34" charset="0"/>
              <a:buChar char="•"/>
            </a:pPr>
            <a:r>
              <a:rPr lang="en-CA" sz="3000" dirty="0">
                <a:solidFill>
                  <a:srgbClr val="FFFFFF"/>
                </a:solidFill>
                <a:latin typeface="Arial"/>
                <a:cs typeface="Arial"/>
              </a:rPr>
              <a:t>Providing a space for detailed, technical discussions and </a:t>
            </a:r>
            <a:r>
              <a:rPr lang="en-CA" sz="3000" b="1" dirty="0">
                <a:solidFill>
                  <a:srgbClr val="FFFFFF"/>
                </a:solidFill>
                <a:latin typeface="Arial"/>
                <a:cs typeface="Arial"/>
              </a:rPr>
              <a:t>sustained peer </a:t>
            </a:r>
            <a:r>
              <a:rPr lang="en-CA" sz="3000" b="1" dirty="0" smtClean="0">
                <a:solidFill>
                  <a:srgbClr val="FFFFFF"/>
                </a:solidFill>
                <a:latin typeface="Arial"/>
                <a:cs typeface="Arial"/>
              </a:rPr>
              <a:t>learning– and publishing and disseminating learning and results</a:t>
            </a:r>
            <a:endParaRPr sz="3000" b="1" dirty="0" smtClean="0">
              <a:solidFill>
                <a:srgbClr val="FFFFFF"/>
              </a:solidFill>
              <a:latin typeface="Arial"/>
              <a:cs typeface="Arial"/>
            </a:endParaRPr>
          </a:p>
        </p:txBody>
      </p:sp>
      <p:sp>
        <p:nvSpPr>
          <p:cNvPr id="11" name="object 8"/>
          <p:cNvSpPr txBox="1"/>
          <p:nvPr/>
        </p:nvSpPr>
        <p:spPr>
          <a:xfrm>
            <a:off x="695325" y="588011"/>
            <a:ext cx="8191500" cy="987450"/>
          </a:xfrm>
          <a:prstGeom prst="rect">
            <a:avLst/>
          </a:prstGeom>
        </p:spPr>
        <p:txBody>
          <a:bodyPr vert="horz" wrap="square" lIns="0" tIns="0" rIns="0" bIns="0" rtlCol="0">
            <a:spAutoFit/>
          </a:bodyPr>
          <a:lstStyle/>
          <a:p>
            <a:pPr marL="12700">
              <a:lnSpc>
                <a:spcPts val="7709"/>
              </a:lnSpc>
              <a:tabLst>
                <a:tab pos="2202180" algn="l"/>
                <a:tab pos="4213225" algn="l"/>
              </a:tabLst>
            </a:pPr>
            <a:r>
              <a:rPr lang="en-US" sz="6500" b="1" dirty="0" smtClean="0">
                <a:solidFill>
                  <a:srgbClr val="FFFFFF"/>
                </a:solidFill>
                <a:latin typeface="Arial"/>
                <a:cs typeface="Arial"/>
              </a:rPr>
              <a:t>Network’s Niche</a:t>
            </a:r>
            <a:endParaRPr sz="6500" b="1" dirty="0">
              <a:latin typeface="Arial"/>
              <a:cs typeface="Aria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02400" y="0"/>
            <a:ext cx="13004800" cy="9753600"/>
          </a:xfrm>
          <a:prstGeom prst="rect">
            <a:avLst/>
          </a:prstGeom>
        </p:spPr>
      </p:pic>
      <p:grpSp>
        <p:nvGrpSpPr>
          <p:cNvPr id="8" name="Group 7"/>
          <p:cNvGrpSpPr/>
          <p:nvPr/>
        </p:nvGrpSpPr>
        <p:grpSpPr>
          <a:xfrm>
            <a:off x="0" y="0"/>
            <a:ext cx="9582150" cy="9753600"/>
            <a:chOff x="0" y="0"/>
            <a:chExt cx="9582150" cy="9753600"/>
          </a:xfrm>
          <a:solidFill>
            <a:srgbClr val="EA431F"/>
          </a:solidFill>
        </p:grpSpPr>
        <p:sp>
          <p:nvSpPr>
            <p:cNvPr id="3" name="object 3"/>
            <p:cNvSpPr/>
            <p:nvPr/>
          </p:nvSpPr>
          <p:spPr>
            <a:xfrm>
              <a:off x="0" y="0"/>
              <a:ext cx="9582150" cy="9753600"/>
            </a:xfrm>
            <a:custGeom>
              <a:avLst/>
              <a:gdLst/>
              <a:ahLst/>
              <a:cxnLst/>
              <a:rect l="l" t="t" r="r" b="b"/>
              <a:pathLst>
                <a:path w="9582150" h="9753600">
                  <a:moveTo>
                    <a:pt x="8817349" y="0"/>
                  </a:moveTo>
                  <a:lnTo>
                    <a:pt x="0" y="0"/>
                  </a:lnTo>
                  <a:lnTo>
                    <a:pt x="0" y="9753600"/>
                  </a:lnTo>
                  <a:lnTo>
                    <a:pt x="8817349" y="9753600"/>
                  </a:lnTo>
                  <a:lnTo>
                    <a:pt x="8998118" y="9184048"/>
                  </a:lnTo>
                  <a:lnTo>
                    <a:pt x="9170961" y="8525038"/>
                  </a:lnTo>
                  <a:lnTo>
                    <a:pt x="9315398" y="7839265"/>
                  </a:lnTo>
                  <a:lnTo>
                    <a:pt x="9430082" y="7129143"/>
                  </a:lnTo>
                  <a:lnTo>
                    <a:pt x="9513666" y="6397083"/>
                  </a:lnTo>
                  <a:lnTo>
                    <a:pt x="9564804" y="5645498"/>
                  </a:lnTo>
                  <a:lnTo>
                    <a:pt x="9582150" y="4876800"/>
                  </a:lnTo>
                  <a:lnTo>
                    <a:pt x="9564804" y="4108101"/>
                  </a:lnTo>
                  <a:lnTo>
                    <a:pt x="9513666" y="3356516"/>
                  </a:lnTo>
                  <a:lnTo>
                    <a:pt x="9430082" y="2624456"/>
                  </a:lnTo>
                  <a:lnTo>
                    <a:pt x="9315398" y="1914334"/>
                  </a:lnTo>
                  <a:lnTo>
                    <a:pt x="9170961" y="1228561"/>
                  </a:lnTo>
                  <a:lnTo>
                    <a:pt x="8998118" y="569551"/>
                  </a:lnTo>
                  <a:lnTo>
                    <a:pt x="8817349" y="0"/>
                  </a:lnTo>
                  <a:close/>
                </a:path>
              </a:pathLst>
            </a:custGeom>
            <a:grpFill/>
            <a:ln w="76200" cmpd="sng">
              <a:noFill/>
            </a:ln>
          </p:spPr>
          <p:txBody>
            <a:bodyPr wrap="square" lIns="0" tIns="0" rIns="0" bIns="0" rtlCol="0"/>
            <a:lstStyle/>
            <a:p>
              <a:endParaRPr>
                <a:solidFill>
                  <a:prstClr val="black"/>
                </a:solidFill>
              </a:endParaRPr>
            </a:p>
          </p:txBody>
        </p:sp>
        <p:sp>
          <p:nvSpPr>
            <p:cNvPr id="4" name="object 4"/>
            <p:cNvSpPr/>
            <p:nvPr/>
          </p:nvSpPr>
          <p:spPr>
            <a:xfrm>
              <a:off x="8788400" y="0"/>
              <a:ext cx="765175" cy="9753600"/>
            </a:xfrm>
            <a:custGeom>
              <a:avLst/>
              <a:gdLst/>
              <a:ahLst/>
              <a:cxnLst/>
              <a:rect l="l" t="t" r="r" b="b"/>
              <a:pathLst>
                <a:path w="765175" h="9753600">
                  <a:moveTo>
                    <a:pt x="0" y="9753600"/>
                  </a:moveTo>
                  <a:lnTo>
                    <a:pt x="180769" y="9184048"/>
                  </a:lnTo>
                  <a:lnTo>
                    <a:pt x="353612" y="8525038"/>
                  </a:lnTo>
                  <a:lnTo>
                    <a:pt x="498049" y="7839265"/>
                  </a:lnTo>
                  <a:lnTo>
                    <a:pt x="612733" y="7129143"/>
                  </a:lnTo>
                  <a:lnTo>
                    <a:pt x="696317" y="6397083"/>
                  </a:lnTo>
                  <a:lnTo>
                    <a:pt x="747455" y="5645498"/>
                  </a:lnTo>
                  <a:lnTo>
                    <a:pt x="764800" y="4876800"/>
                  </a:lnTo>
                  <a:lnTo>
                    <a:pt x="747455" y="4108101"/>
                  </a:lnTo>
                  <a:lnTo>
                    <a:pt x="696317" y="3356516"/>
                  </a:lnTo>
                  <a:lnTo>
                    <a:pt x="612733" y="2624456"/>
                  </a:lnTo>
                  <a:lnTo>
                    <a:pt x="498049" y="1914334"/>
                  </a:lnTo>
                  <a:lnTo>
                    <a:pt x="353612" y="1228561"/>
                  </a:lnTo>
                  <a:lnTo>
                    <a:pt x="180769" y="569551"/>
                  </a:lnTo>
                  <a:lnTo>
                    <a:pt x="0" y="0"/>
                  </a:lnTo>
                </a:path>
              </a:pathLst>
            </a:custGeom>
            <a:grpFill/>
            <a:ln w="63499">
              <a:solidFill>
                <a:srgbClr val="FFFFFF"/>
              </a:solidFill>
            </a:ln>
          </p:spPr>
          <p:txBody>
            <a:bodyPr wrap="square" lIns="0" tIns="0" rIns="0" bIns="0" rtlCol="0"/>
            <a:lstStyle/>
            <a:p>
              <a:endParaRPr>
                <a:solidFill>
                  <a:prstClr val="black"/>
                </a:solidFill>
              </a:endParaRPr>
            </a:p>
          </p:txBody>
        </p:sp>
      </p:grpSp>
      <p:sp>
        <p:nvSpPr>
          <p:cNvPr id="10" name="object 7"/>
          <p:cNvSpPr/>
          <p:nvPr/>
        </p:nvSpPr>
        <p:spPr>
          <a:xfrm>
            <a:off x="12028044" y="8738870"/>
            <a:ext cx="751161" cy="786130"/>
          </a:xfrm>
          <a:prstGeom prst="rect">
            <a:avLst/>
          </a:prstGeom>
          <a:blipFill>
            <a:blip r:embed="rId4" cstate="screen">
              <a:extLst>
                <a:ext uri="{28A0092B-C50C-407E-A947-70E740481C1C}">
                  <a14:useLocalDpi xmlns:a14="http://schemas.microsoft.com/office/drawing/2010/main" val="0"/>
                </a:ext>
              </a:extLst>
            </a:blip>
            <a:stretch>
              <a:fillRect/>
            </a:stretch>
          </a:blipFill>
        </p:spPr>
        <p:txBody>
          <a:bodyPr wrap="square" lIns="0" tIns="0" rIns="0" bIns="0" rtlCol="0"/>
          <a:lstStyle/>
          <a:p>
            <a:endParaRPr>
              <a:solidFill>
                <a:prstClr val="black"/>
              </a:solidFill>
            </a:endParaRPr>
          </a:p>
        </p:txBody>
      </p:sp>
      <p:sp>
        <p:nvSpPr>
          <p:cNvPr id="9" name="object 6"/>
          <p:cNvSpPr txBox="1"/>
          <p:nvPr/>
        </p:nvSpPr>
        <p:spPr>
          <a:xfrm>
            <a:off x="977900" y="2362200"/>
            <a:ext cx="7643495" cy="5909310"/>
          </a:xfrm>
          <a:prstGeom prst="rect">
            <a:avLst/>
          </a:prstGeom>
        </p:spPr>
        <p:txBody>
          <a:bodyPr vert="horz" wrap="square" lIns="0" tIns="0" rIns="0" bIns="0" rtlCol="0">
            <a:spAutoFit/>
          </a:bodyPr>
          <a:lstStyle/>
          <a:p>
            <a:r>
              <a:rPr lang="en-US" sz="3000" b="1" dirty="0">
                <a:solidFill>
                  <a:prstClr val="white"/>
                </a:solidFill>
                <a:latin typeface="Arial" panose="020B0604020202020204" pitchFamily="34" charset="0"/>
                <a:cs typeface="Arial" panose="020B0604020202020204" pitchFamily="34" charset="0"/>
              </a:rPr>
              <a:t>Targeted Topics </a:t>
            </a:r>
            <a:r>
              <a:rPr lang="en-US" sz="3000" b="1" dirty="0" smtClean="0">
                <a:solidFill>
                  <a:prstClr val="white"/>
                </a:solidFill>
                <a:latin typeface="Arial" panose="020B0604020202020204" pitchFamily="34" charset="0"/>
                <a:cs typeface="Arial" panose="020B0604020202020204" pitchFamily="34" charset="0"/>
              </a:rPr>
              <a:t>Forum</a:t>
            </a:r>
          </a:p>
          <a:p>
            <a:pPr marL="457200" indent="-457200">
              <a:buFont typeface="Arial" panose="020B0604020202020204" pitchFamily="34" charset="0"/>
              <a:buChar char="•"/>
            </a:pPr>
            <a:r>
              <a:rPr lang="en-US" sz="2600" dirty="0" smtClean="0">
                <a:solidFill>
                  <a:prstClr val="white"/>
                </a:solidFill>
                <a:latin typeface="Arial" panose="020B0604020202020204" pitchFamily="34" charset="0"/>
                <a:cs typeface="Arial" panose="020B0604020202020204" pitchFamily="34" charset="0"/>
              </a:rPr>
              <a:t>Donors</a:t>
            </a:r>
            <a:r>
              <a:rPr lang="en-US" sz="2600" dirty="0">
                <a:solidFill>
                  <a:prstClr val="white"/>
                </a:solidFill>
                <a:latin typeface="Arial" panose="020B0604020202020204" pitchFamily="34" charset="0"/>
                <a:cs typeface="Arial" panose="020B0604020202020204" pitchFamily="34" charset="0"/>
              </a:rPr>
              <a:t>, national policy makers and practitioners discuss </a:t>
            </a:r>
            <a:r>
              <a:rPr lang="en-US" sz="2600" dirty="0" smtClean="0">
                <a:solidFill>
                  <a:prstClr val="white"/>
                </a:solidFill>
                <a:latin typeface="Arial" panose="020B0604020202020204" pitchFamily="34" charset="0"/>
                <a:cs typeface="Arial" panose="020B0604020202020204" pitchFamily="34" charset="0"/>
              </a:rPr>
              <a:t>challenges </a:t>
            </a:r>
            <a:r>
              <a:rPr lang="en-US" sz="2600" dirty="0">
                <a:solidFill>
                  <a:prstClr val="white"/>
                </a:solidFill>
                <a:latin typeface="Arial" panose="020B0604020202020204" pitchFamily="34" charset="0"/>
                <a:cs typeface="Arial" panose="020B0604020202020204" pitchFamily="34" charset="0"/>
              </a:rPr>
              <a:t>and best practices related to the NAP process</a:t>
            </a:r>
          </a:p>
          <a:p>
            <a:pPr marL="365760" lvl="1"/>
            <a:endParaRPr lang="en-US" sz="3000" dirty="0">
              <a:solidFill>
                <a:prstClr val="white"/>
              </a:solidFill>
              <a:latin typeface="Arial" panose="020B0604020202020204" pitchFamily="34" charset="0"/>
              <a:cs typeface="Arial" panose="020B0604020202020204" pitchFamily="34" charset="0"/>
            </a:endParaRPr>
          </a:p>
          <a:p>
            <a:r>
              <a:rPr lang="en-US" sz="3000" b="1" dirty="0">
                <a:solidFill>
                  <a:prstClr val="white"/>
                </a:solidFill>
                <a:latin typeface="Arial" panose="020B0604020202020204" pitchFamily="34" charset="0"/>
                <a:cs typeface="Arial" panose="020B0604020202020204" pitchFamily="34" charset="0"/>
              </a:rPr>
              <a:t>Global donor </a:t>
            </a:r>
            <a:r>
              <a:rPr lang="en-US" sz="3000" b="1" dirty="0" smtClean="0">
                <a:solidFill>
                  <a:prstClr val="white"/>
                </a:solidFill>
                <a:latin typeface="Arial" panose="020B0604020202020204" pitchFamily="34" charset="0"/>
                <a:cs typeface="Arial" panose="020B0604020202020204" pitchFamily="34" charset="0"/>
              </a:rPr>
              <a:t>coordination</a:t>
            </a:r>
          </a:p>
          <a:p>
            <a:pPr marL="457200" indent="-457200">
              <a:buFont typeface="Arial" panose="020B0604020202020204" pitchFamily="34" charset="0"/>
              <a:buChar char="•"/>
            </a:pPr>
            <a:r>
              <a:rPr lang="en-US" sz="2600" dirty="0" smtClean="0">
                <a:solidFill>
                  <a:prstClr val="white"/>
                </a:solidFill>
                <a:latin typeface="Arial" panose="020B0604020202020204" pitchFamily="34" charset="0"/>
                <a:cs typeface="Arial" panose="020B0604020202020204" pitchFamily="34" charset="0"/>
              </a:rPr>
              <a:t>Bilateral </a:t>
            </a:r>
            <a:r>
              <a:rPr lang="en-US" sz="2600" dirty="0">
                <a:solidFill>
                  <a:prstClr val="white"/>
                </a:solidFill>
                <a:latin typeface="Arial" panose="020B0604020202020204" pitchFamily="34" charset="0"/>
                <a:cs typeface="Arial" panose="020B0604020202020204" pitchFamily="34" charset="0"/>
              </a:rPr>
              <a:t>donors promote/learn about NAP processes, share experiences, and coordinate with each other</a:t>
            </a:r>
          </a:p>
          <a:p>
            <a:pPr marL="365760" lvl="1"/>
            <a:endParaRPr lang="en-US" sz="3000" dirty="0">
              <a:solidFill>
                <a:prstClr val="white"/>
              </a:solidFill>
              <a:latin typeface="Arial" panose="020B0604020202020204" pitchFamily="34" charset="0"/>
              <a:cs typeface="Arial" panose="020B0604020202020204" pitchFamily="34" charset="0"/>
            </a:endParaRPr>
          </a:p>
          <a:p>
            <a:r>
              <a:rPr lang="en-US" sz="3000" b="1" dirty="0">
                <a:solidFill>
                  <a:prstClr val="white"/>
                </a:solidFill>
                <a:latin typeface="Arial" panose="020B0604020202020204" pitchFamily="34" charset="0"/>
                <a:cs typeface="Arial" panose="020B0604020202020204" pitchFamily="34" charset="0"/>
              </a:rPr>
              <a:t>In-country coordination </a:t>
            </a:r>
            <a:endParaRPr lang="en-US" sz="3000" b="1" dirty="0" smtClean="0">
              <a:solidFill>
                <a:prstClr val="white"/>
              </a:solidFill>
              <a:latin typeface="Arial" panose="020B0604020202020204" pitchFamily="34" charset="0"/>
              <a:cs typeface="Arial" panose="020B0604020202020204" pitchFamily="34" charset="0"/>
            </a:endParaRPr>
          </a:p>
          <a:p>
            <a:pPr marL="457200" indent="-457200">
              <a:buFont typeface="Arial" panose="020B0604020202020204" pitchFamily="34" charset="0"/>
              <a:buChar char="•"/>
            </a:pPr>
            <a:r>
              <a:rPr lang="en-US" sz="2600" dirty="0">
                <a:solidFill>
                  <a:prstClr val="white"/>
                </a:solidFill>
                <a:latin typeface="Arial" panose="020B0604020202020204" pitchFamily="34" charset="0"/>
                <a:cs typeface="Arial" panose="020B0604020202020204" pitchFamily="34" charset="0"/>
              </a:rPr>
              <a:t>Technical support to strengthen host country leadership and in-country donor coordination for the NAP process</a:t>
            </a:r>
          </a:p>
        </p:txBody>
      </p:sp>
      <p:sp>
        <p:nvSpPr>
          <p:cNvPr id="11" name="object 8"/>
          <p:cNvSpPr txBox="1"/>
          <p:nvPr/>
        </p:nvSpPr>
        <p:spPr>
          <a:xfrm>
            <a:off x="977900" y="685851"/>
            <a:ext cx="7658100" cy="987450"/>
          </a:xfrm>
          <a:prstGeom prst="rect">
            <a:avLst/>
          </a:prstGeom>
        </p:spPr>
        <p:txBody>
          <a:bodyPr vert="horz" wrap="square" lIns="0" tIns="0" rIns="0" bIns="0" rtlCol="0">
            <a:spAutoFit/>
          </a:bodyPr>
          <a:lstStyle/>
          <a:p>
            <a:pPr marL="12700">
              <a:lnSpc>
                <a:spcPts val="7709"/>
              </a:lnSpc>
              <a:tabLst>
                <a:tab pos="2202180" algn="l"/>
                <a:tab pos="4213225" algn="l"/>
              </a:tabLst>
            </a:pPr>
            <a:r>
              <a:rPr lang="en-CA" sz="6500" b="1" dirty="0" smtClean="0">
                <a:solidFill>
                  <a:srgbClr val="FFFFFF"/>
                </a:solidFill>
                <a:latin typeface="Arial"/>
                <a:cs typeface="Arial"/>
              </a:rPr>
              <a:t>3 Components </a:t>
            </a:r>
            <a:endParaRPr sz="6500" b="1" dirty="0">
              <a:solidFill>
                <a:prstClr val="black"/>
              </a:solidFill>
              <a:latin typeface="Arial"/>
              <a:cs typeface="Arial"/>
            </a:endParaRPr>
          </a:p>
        </p:txBody>
      </p:sp>
    </p:spTree>
    <p:extLst>
      <p:ext uri="{BB962C8B-B14F-4D97-AF65-F5344CB8AC3E}">
        <p14:creationId xmlns:p14="http://schemas.microsoft.com/office/powerpoint/2010/main" val="154684031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bg>
      <p:bgPr>
        <a:solidFill>
          <a:srgbClr val="4F5560"/>
        </a:solidFill>
        <a:effectLst/>
      </p:bgPr>
    </p:bg>
    <p:spTree>
      <p:nvGrpSpPr>
        <p:cNvPr id="1" name=""/>
        <p:cNvGrpSpPr/>
        <p:nvPr/>
      </p:nvGrpSpPr>
      <p:grpSpPr>
        <a:xfrm>
          <a:off x="0" y="0"/>
          <a:ext cx="0" cy="0"/>
          <a:chOff x="0" y="0"/>
          <a:chExt cx="0" cy="0"/>
        </a:xfrm>
      </p:grpSpPr>
      <p:sp>
        <p:nvSpPr>
          <p:cNvPr id="11" name="object 7"/>
          <p:cNvSpPr/>
          <p:nvPr/>
        </p:nvSpPr>
        <p:spPr>
          <a:xfrm>
            <a:off x="12028044" y="8738870"/>
            <a:ext cx="751161" cy="786130"/>
          </a:xfrm>
          <a:prstGeom prst="rect">
            <a:avLst/>
          </a:prstGeom>
          <a:blipFill>
            <a:blip r:embed="rId3" cstate="print">
              <a:extLst>
                <a:ext uri="{28A0092B-C50C-407E-A947-70E740481C1C}">
                  <a14:useLocalDpi xmlns:a14="http://schemas.microsoft.com/office/drawing/2010/main" val="0"/>
                </a:ext>
              </a:extLst>
            </a:blip>
            <a:stretch>
              <a:fillRect/>
            </a:stretch>
          </a:blipFill>
        </p:spPr>
        <p:txBody>
          <a:bodyPr wrap="square" lIns="0" tIns="0" rIns="0" bIns="0" rtlCol="0"/>
          <a:lstStyle/>
          <a:p>
            <a:endParaRPr>
              <a:solidFill>
                <a:prstClr val="black"/>
              </a:solidFill>
            </a:endParaRPr>
          </a:p>
        </p:txBody>
      </p:sp>
      <p:sp>
        <p:nvSpPr>
          <p:cNvPr id="10" name="object 8"/>
          <p:cNvSpPr txBox="1"/>
          <p:nvPr/>
        </p:nvSpPr>
        <p:spPr>
          <a:xfrm>
            <a:off x="634696" y="325707"/>
            <a:ext cx="11010900" cy="990549"/>
          </a:xfrm>
          <a:prstGeom prst="rect">
            <a:avLst/>
          </a:prstGeom>
        </p:spPr>
        <p:txBody>
          <a:bodyPr vert="horz" wrap="square" lIns="0" tIns="0" rIns="0" bIns="0" rtlCol="0">
            <a:spAutoFit/>
          </a:bodyPr>
          <a:lstStyle/>
          <a:p>
            <a:pPr marL="12700">
              <a:lnSpc>
                <a:spcPts val="7709"/>
              </a:lnSpc>
              <a:tabLst>
                <a:tab pos="2202180" algn="l"/>
                <a:tab pos="4213225" algn="l"/>
              </a:tabLst>
            </a:pPr>
            <a:r>
              <a:rPr lang="en-US" sz="6500" b="1" dirty="0" smtClean="0">
                <a:solidFill>
                  <a:srgbClr val="FFFFFF"/>
                </a:solidFill>
                <a:latin typeface="Arial"/>
                <a:cs typeface="Arial"/>
              </a:rPr>
              <a:t>Our activities…</a:t>
            </a:r>
            <a:endParaRPr sz="6500" b="1" dirty="0">
              <a:solidFill>
                <a:prstClr val="black"/>
              </a:solidFill>
              <a:latin typeface="Arial"/>
              <a:cs typeface="Arial"/>
            </a:endParaRPr>
          </a:p>
        </p:txBody>
      </p:sp>
      <p:sp>
        <p:nvSpPr>
          <p:cNvPr id="7" name="TextBox 6"/>
          <p:cNvSpPr txBox="1"/>
          <p:nvPr/>
        </p:nvSpPr>
        <p:spPr>
          <a:xfrm>
            <a:off x="6768528" y="6117610"/>
            <a:ext cx="4089529" cy="892552"/>
          </a:xfrm>
          <a:prstGeom prst="rect">
            <a:avLst/>
          </a:prstGeom>
          <a:noFill/>
        </p:spPr>
        <p:txBody>
          <a:bodyPr wrap="square" rtlCol="0">
            <a:spAutoFit/>
          </a:bodyPr>
          <a:lstStyle/>
          <a:p>
            <a:pPr algn="ctr"/>
            <a:r>
              <a:rPr lang="en-US" sz="2600" b="1" dirty="0" smtClean="0">
                <a:solidFill>
                  <a:srgbClr val="FFFFFF"/>
                </a:solidFill>
              </a:rPr>
              <a:t>Global Donor Coordination</a:t>
            </a:r>
          </a:p>
          <a:p>
            <a:pPr algn="ctr"/>
            <a:endParaRPr lang="en-CA" sz="2600" dirty="0">
              <a:solidFill>
                <a:srgbClr val="FFFFFF"/>
              </a:solidFill>
            </a:endParaRPr>
          </a:p>
        </p:txBody>
      </p:sp>
      <p:sp>
        <p:nvSpPr>
          <p:cNvPr id="8" name="TextBox 7"/>
          <p:cNvSpPr txBox="1"/>
          <p:nvPr/>
        </p:nvSpPr>
        <p:spPr>
          <a:xfrm>
            <a:off x="4195758" y="2555557"/>
            <a:ext cx="4800600" cy="492443"/>
          </a:xfrm>
          <a:prstGeom prst="rect">
            <a:avLst/>
          </a:prstGeom>
          <a:noFill/>
        </p:spPr>
        <p:txBody>
          <a:bodyPr wrap="square" rtlCol="0">
            <a:spAutoFit/>
          </a:bodyPr>
          <a:lstStyle/>
          <a:p>
            <a:pPr algn="ctr"/>
            <a:r>
              <a:rPr lang="en-US" sz="2600" b="1" dirty="0" smtClean="0">
                <a:solidFill>
                  <a:srgbClr val="FFFFFF"/>
                </a:solidFill>
              </a:rPr>
              <a:t>In-Country Coordination</a:t>
            </a:r>
          </a:p>
        </p:txBody>
      </p:sp>
      <p:sp>
        <p:nvSpPr>
          <p:cNvPr id="9" name="TextBox 8"/>
          <p:cNvSpPr txBox="1"/>
          <p:nvPr/>
        </p:nvSpPr>
        <p:spPr>
          <a:xfrm>
            <a:off x="1795458" y="6155829"/>
            <a:ext cx="4800600" cy="1292662"/>
          </a:xfrm>
          <a:prstGeom prst="rect">
            <a:avLst/>
          </a:prstGeom>
          <a:noFill/>
        </p:spPr>
        <p:txBody>
          <a:bodyPr wrap="square" rtlCol="0">
            <a:spAutoFit/>
          </a:bodyPr>
          <a:lstStyle/>
          <a:p>
            <a:pPr algn="ctr"/>
            <a:r>
              <a:rPr lang="en-US" sz="2600" b="1" dirty="0" smtClean="0">
                <a:solidFill>
                  <a:srgbClr val="FFFFFF"/>
                </a:solidFill>
              </a:rPr>
              <a:t>Targeted Topics Forum</a:t>
            </a:r>
          </a:p>
          <a:p>
            <a:pPr algn="ctr"/>
            <a:r>
              <a:rPr lang="en-US" sz="2600" dirty="0" smtClean="0">
                <a:solidFill>
                  <a:srgbClr val="FFFFFF"/>
                </a:solidFill>
              </a:rPr>
              <a:t> </a:t>
            </a:r>
          </a:p>
          <a:p>
            <a:pPr algn="ctr"/>
            <a:endParaRPr lang="en-CA" sz="2600" dirty="0">
              <a:solidFill>
                <a:srgbClr val="FFFFFF"/>
              </a:solidFill>
            </a:endParaRPr>
          </a:p>
        </p:txBody>
      </p:sp>
      <p:sp>
        <p:nvSpPr>
          <p:cNvPr id="5" name="Oval 4"/>
          <p:cNvSpPr/>
          <p:nvPr/>
        </p:nvSpPr>
        <p:spPr>
          <a:xfrm>
            <a:off x="4113498" y="1524000"/>
            <a:ext cx="4873624" cy="4269920"/>
          </a:xfrm>
          <a:prstGeom prst="ellipse">
            <a:avLst/>
          </a:prstGeom>
          <a:noFill/>
        </p:spPr>
        <p:style>
          <a:lnRef idx="2">
            <a:schemeClr val="accent6"/>
          </a:lnRef>
          <a:fillRef idx="1">
            <a:schemeClr val="lt1"/>
          </a:fillRef>
          <a:effectRef idx="0">
            <a:schemeClr val="accent6"/>
          </a:effectRef>
          <a:fontRef idx="minor">
            <a:schemeClr val="dk1"/>
          </a:fontRef>
        </p:style>
        <p:txBody>
          <a:bodyPr rtlCol="0" anchor="ctr"/>
          <a:lstStyle/>
          <a:p>
            <a:pPr algn="ctr"/>
            <a:endParaRPr lang="en-CA"/>
          </a:p>
        </p:txBody>
      </p:sp>
      <p:sp>
        <p:nvSpPr>
          <p:cNvPr id="12" name="Oval 11"/>
          <p:cNvSpPr/>
          <p:nvPr/>
        </p:nvSpPr>
        <p:spPr>
          <a:xfrm>
            <a:off x="1961578" y="4154048"/>
            <a:ext cx="4946650" cy="4635857"/>
          </a:xfrm>
          <a:prstGeom prst="ellipse">
            <a:avLst/>
          </a:prstGeom>
          <a:noFill/>
        </p:spPr>
        <p:style>
          <a:lnRef idx="2">
            <a:schemeClr val="accent6"/>
          </a:lnRef>
          <a:fillRef idx="1">
            <a:schemeClr val="lt1"/>
          </a:fillRef>
          <a:effectRef idx="0">
            <a:schemeClr val="accent6"/>
          </a:effectRef>
          <a:fontRef idx="minor">
            <a:schemeClr val="dk1"/>
          </a:fontRef>
        </p:style>
        <p:txBody>
          <a:bodyPr rtlCol="0" anchor="ctr"/>
          <a:lstStyle/>
          <a:p>
            <a:pPr algn="ctr"/>
            <a:endParaRPr lang="en-CA"/>
          </a:p>
        </p:txBody>
      </p:sp>
      <p:sp>
        <p:nvSpPr>
          <p:cNvPr id="13" name="Oval 12"/>
          <p:cNvSpPr/>
          <p:nvPr/>
        </p:nvSpPr>
        <p:spPr>
          <a:xfrm>
            <a:off x="5974778" y="4154048"/>
            <a:ext cx="4946650" cy="4635857"/>
          </a:xfrm>
          <a:prstGeom prst="ellipse">
            <a:avLst/>
          </a:prstGeom>
          <a:noFill/>
        </p:spPr>
        <p:style>
          <a:lnRef idx="2">
            <a:schemeClr val="accent6"/>
          </a:lnRef>
          <a:fillRef idx="1">
            <a:schemeClr val="lt1"/>
          </a:fillRef>
          <a:effectRef idx="0">
            <a:schemeClr val="accent6"/>
          </a:effectRef>
          <a:fontRef idx="minor">
            <a:schemeClr val="dk1"/>
          </a:fontRef>
        </p:style>
        <p:txBody>
          <a:bodyPr rtlCol="0" anchor="ctr"/>
          <a:lstStyle/>
          <a:p>
            <a:pPr algn="ctr"/>
            <a:endParaRPr lang="en-CA"/>
          </a:p>
        </p:txBody>
      </p:sp>
      <p:sp>
        <p:nvSpPr>
          <p:cNvPr id="4" name="TextBox 3"/>
          <p:cNvSpPr txBox="1"/>
          <p:nvPr/>
        </p:nvSpPr>
        <p:spPr>
          <a:xfrm>
            <a:off x="3734578" y="3631784"/>
            <a:ext cx="5631464" cy="2092881"/>
          </a:xfrm>
          <a:prstGeom prst="rect">
            <a:avLst/>
          </a:prstGeom>
          <a:solidFill>
            <a:srgbClr val="4F5560">
              <a:alpha val="60000"/>
            </a:srgbClr>
          </a:solidFill>
        </p:spPr>
        <p:txBody>
          <a:bodyPr wrap="square" rtlCol="0">
            <a:spAutoFit/>
          </a:bodyPr>
          <a:lstStyle/>
          <a:p>
            <a:pPr algn="ctr"/>
            <a:r>
              <a:rPr lang="en-US" sz="2600" b="1" dirty="0" smtClean="0">
                <a:solidFill>
                  <a:srgbClr val="FFFF00"/>
                </a:solidFill>
              </a:rPr>
              <a:t>Cross-Cutting</a:t>
            </a:r>
          </a:p>
          <a:p>
            <a:pPr algn="ctr"/>
            <a:r>
              <a:rPr lang="en-US" sz="2600" dirty="0" smtClean="0">
                <a:solidFill>
                  <a:srgbClr val="FFFF00"/>
                </a:solidFill>
              </a:rPr>
              <a:t>Virtual help desk</a:t>
            </a:r>
          </a:p>
          <a:p>
            <a:pPr algn="ctr"/>
            <a:r>
              <a:rPr lang="en-US" sz="2600" dirty="0" smtClean="0">
                <a:solidFill>
                  <a:srgbClr val="FFFF00"/>
                </a:solidFill>
              </a:rPr>
              <a:t>Publications &amp; learning materials</a:t>
            </a:r>
          </a:p>
          <a:p>
            <a:pPr algn="ctr"/>
            <a:r>
              <a:rPr lang="en-US" sz="2600" dirty="0" smtClean="0">
                <a:solidFill>
                  <a:srgbClr val="FFFF00"/>
                </a:solidFill>
              </a:rPr>
              <a:t>Working groups</a:t>
            </a:r>
          </a:p>
          <a:p>
            <a:pPr algn="ctr"/>
            <a:r>
              <a:rPr lang="en-US" sz="2600" dirty="0" smtClean="0">
                <a:solidFill>
                  <a:srgbClr val="FFFF00"/>
                </a:solidFill>
              </a:rPr>
              <a:t>South-south </a:t>
            </a:r>
            <a:r>
              <a:rPr lang="en-US" sz="2600" dirty="0">
                <a:solidFill>
                  <a:srgbClr val="FFFF00"/>
                </a:solidFill>
              </a:rPr>
              <a:t>t</a:t>
            </a:r>
            <a:r>
              <a:rPr lang="en-US" sz="2600" dirty="0" smtClean="0">
                <a:solidFill>
                  <a:srgbClr val="FFFF00"/>
                </a:solidFill>
              </a:rPr>
              <a:t>echnical </a:t>
            </a:r>
            <a:r>
              <a:rPr lang="en-US" sz="2600" dirty="0">
                <a:solidFill>
                  <a:srgbClr val="FFFF00"/>
                </a:solidFill>
              </a:rPr>
              <a:t>e</a:t>
            </a:r>
            <a:r>
              <a:rPr lang="en-US" sz="2600" dirty="0" smtClean="0">
                <a:solidFill>
                  <a:srgbClr val="FFFF00"/>
                </a:solidFill>
              </a:rPr>
              <a:t>xchanges</a:t>
            </a:r>
            <a:endParaRPr lang="en-CA" sz="2600" dirty="0">
              <a:solidFill>
                <a:srgbClr val="FFFF00"/>
              </a:solidFill>
            </a:endParaRPr>
          </a:p>
        </p:txBody>
      </p:sp>
    </p:spTree>
    <p:extLst>
      <p:ext uri="{BB962C8B-B14F-4D97-AF65-F5344CB8AC3E}">
        <p14:creationId xmlns:p14="http://schemas.microsoft.com/office/powerpoint/2010/main" val="237994728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bg>
      <p:bgPr>
        <a:solidFill>
          <a:srgbClr val="4F5560"/>
        </a:solidFill>
        <a:effectLst/>
      </p:bgPr>
    </p:bg>
    <p:spTree>
      <p:nvGrpSpPr>
        <p:cNvPr id="1" name=""/>
        <p:cNvGrpSpPr/>
        <p:nvPr/>
      </p:nvGrpSpPr>
      <p:grpSpPr>
        <a:xfrm>
          <a:off x="0" y="0"/>
          <a:ext cx="0" cy="0"/>
          <a:chOff x="0" y="0"/>
          <a:chExt cx="0" cy="0"/>
        </a:xfrm>
      </p:grpSpPr>
      <p:sp>
        <p:nvSpPr>
          <p:cNvPr id="3" name="object 3"/>
          <p:cNvSpPr/>
          <p:nvPr/>
        </p:nvSpPr>
        <p:spPr>
          <a:xfrm>
            <a:off x="4430872" y="2362201"/>
            <a:ext cx="3428998" cy="436245"/>
          </a:xfrm>
          <a:prstGeom prst="rightArrow">
            <a:avLst/>
          </a:prstGeom>
          <a:solidFill>
            <a:schemeClr val="bg1">
              <a:lumMod val="65000"/>
            </a:schemeClr>
          </a:solidFill>
        </p:spPr>
        <p:txBody>
          <a:bodyPr wrap="square" lIns="0" tIns="0" rIns="0" bIns="0" rtlCol="0"/>
          <a:lstStyle/>
          <a:p>
            <a:endParaRPr/>
          </a:p>
        </p:txBody>
      </p:sp>
      <p:sp>
        <p:nvSpPr>
          <p:cNvPr id="4" name="object 4"/>
          <p:cNvSpPr/>
          <p:nvPr/>
        </p:nvSpPr>
        <p:spPr>
          <a:xfrm>
            <a:off x="8053902" y="2514601"/>
            <a:ext cx="3625693" cy="198919"/>
          </a:xfrm>
          <a:prstGeom prst="rect">
            <a:avLst/>
          </a:prstGeom>
          <a:solidFill>
            <a:srgbClr val="EA431F"/>
          </a:solidFill>
        </p:spPr>
        <p:txBody>
          <a:bodyPr wrap="square" lIns="0" tIns="0" rIns="0" bIns="0" rtlCol="0"/>
          <a:lstStyle/>
          <a:p>
            <a:endParaRPr/>
          </a:p>
        </p:txBody>
      </p:sp>
      <p:sp>
        <p:nvSpPr>
          <p:cNvPr id="6" name="object 6"/>
          <p:cNvSpPr/>
          <p:nvPr/>
        </p:nvSpPr>
        <p:spPr>
          <a:xfrm>
            <a:off x="977901" y="2362201"/>
            <a:ext cx="3390900" cy="436245"/>
          </a:xfrm>
          <a:prstGeom prst="rightArrow">
            <a:avLst/>
          </a:prstGeom>
          <a:solidFill>
            <a:schemeClr val="bg1"/>
          </a:solidFill>
        </p:spPr>
        <p:txBody>
          <a:bodyPr wrap="square" lIns="0" tIns="0" rIns="0" bIns="0" rtlCol="0"/>
          <a:lstStyle/>
          <a:p>
            <a:endParaRPr/>
          </a:p>
        </p:txBody>
      </p:sp>
      <p:sp>
        <p:nvSpPr>
          <p:cNvPr id="9" name="object 9"/>
          <p:cNvSpPr txBox="1"/>
          <p:nvPr/>
        </p:nvSpPr>
        <p:spPr>
          <a:xfrm>
            <a:off x="1003300" y="2991415"/>
            <a:ext cx="3180715" cy="1506823"/>
          </a:xfrm>
          <a:prstGeom prst="rect">
            <a:avLst/>
          </a:prstGeom>
        </p:spPr>
        <p:txBody>
          <a:bodyPr vert="horz" wrap="square" lIns="0" tIns="0" rIns="0" bIns="0" rtlCol="0">
            <a:spAutoFit/>
          </a:bodyPr>
          <a:lstStyle/>
          <a:p>
            <a:pPr marL="12700">
              <a:lnSpc>
                <a:spcPct val="100000"/>
              </a:lnSpc>
            </a:pPr>
            <a:r>
              <a:rPr lang="en-US" sz="2400" i="1" spc="-5" dirty="0" smtClean="0">
                <a:solidFill>
                  <a:srgbClr val="FFFFFF"/>
                </a:solidFill>
                <a:latin typeface="Arial"/>
                <a:cs typeface="Arial"/>
              </a:rPr>
              <a:t>Dec. 2014 | Peru</a:t>
            </a:r>
          </a:p>
          <a:p>
            <a:pPr marL="12700">
              <a:lnSpc>
                <a:spcPct val="100000"/>
              </a:lnSpc>
            </a:pPr>
            <a:r>
              <a:rPr lang="en-US" sz="2400" b="1" spc="-5" dirty="0" smtClean="0">
                <a:solidFill>
                  <a:srgbClr val="FFFFFF"/>
                </a:solidFill>
                <a:latin typeface="Arial"/>
                <a:cs typeface="Arial"/>
              </a:rPr>
              <a:t>Network Established</a:t>
            </a:r>
            <a:endParaRPr lang="en-CA" sz="2400" b="1" dirty="0" smtClean="0">
              <a:solidFill>
                <a:srgbClr val="FFFFFF"/>
              </a:solidFill>
              <a:latin typeface="Arial"/>
              <a:cs typeface="Arial"/>
            </a:endParaRPr>
          </a:p>
          <a:p>
            <a:pPr marL="12700" marR="5080">
              <a:lnSpc>
                <a:spcPct val="104200"/>
              </a:lnSpc>
            </a:pPr>
            <a:endParaRPr lang="en-CA" sz="2400" spc="-10" dirty="0" smtClean="0">
              <a:solidFill>
                <a:srgbClr val="FFFFFF"/>
              </a:solidFill>
              <a:latin typeface="Arial"/>
              <a:cs typeface="Arial"/>
            </a:endParaRPr>
          </a:p>
          <a:p>
            <a:pPr marL="12700" marR="5080">
              <a:lnSpc>
                <a:spcPct val="104200"/>
              </a:lnSpc>
            </a:pPr>
            <a:endParaRPr lang="en-CA" sz="2400" spc="-10" dirty="0" smtClean="0">
              <a:solidFill>
                <a:srgbClr val="FFFFFF"/>
              </a:solidFill>
              <a:latin typeface="Arial"/>
              <a:cs typeface="Arial"/>
            </a:endParaRPr>
          </a:p>
        </p:txBody>
      </p:sp>
      <p:sp>
        <p:nvSpPr>
          <p:cNvPr id="20" name="object 7"/>
          <p:cNvSpPr/>
          <p:nvPr/>
        </p:nvSpPr>
        <p:spPr>
          <a:xfrm>
            <a:off x="12028044" y="8738870"/>
            <a:ext cx="751161" cy="786130"/>
          </a:xfrm>
          <a:prstGeom prst="rect">
            <a:avLst/>
          </a:prstGeom>
          <a:blipFill>
            <a:blip r:embed="rId3" cstate="print">
              <a:extLst>
                <a:ext uri="{28A0092B-C50C-407E-A947-70E740481C1C}">
                  <a14:useLocalDpi xmlns:a14="http://schemas.microsoft.com/office/drawing/2010/main" val="0"/>
                </a:ext>
              </a:extLst>
            </a:blip>
            <a:stretch>
              <a:fillRect/>
            </a:stretch>
          </a:blipFill>
        </p:spPr>
        <p:txBody>
          <a:bodyPr wrap="square" lIns="0" tIns="0" rIns="0" bIns="0" rtlCol="0"/>
          <a:lstStyle/>
          <a:p>
            <a:endParaRPr/>
          </a:p>
        </p:txBody>
      </p:sp>
      <p:sp>
        <p:nvSpPr>
          <p:cNvPr id="31" name="object 9"/>
          <p:cNvSpPr txBox="1"/>
          <p:nvPr/>
        </p:nvSpPr>
        <p:spPr>
          <a:xfrm>
            <a:off x="4521200" y="3029515"/>
            <a:ext cx="3028316" cy="1107996"/>
          </a:xfrm>
          <a:prstGeom prst="rect">
            <a:avLst/>
          </a:prstGeom>
        </p:spPr>
        <p:txBody>
          <a:bodyPr vert="horz" wrap="square" lIns="0" tIns="0" rIns="0" bIns="0" rtlCol="0">
            <a:spAutoFit/>
          </a:bodyPr>
          <a:lstStyle/>
          <a:p>
            <a:pPr marL="12700">
              <a:lnSpc>
                <a:spcPct val="100000"/>
              </a:lnSpc>
            </a:pPr>
            <a:r>
              <a:rPr lang="en-US" sz="2400" i="1" spc="20" dirty="0" smtClean="0">
                <a:solidFill>
                  <a:srgbClr val="FFFFFF"/>
                </a:solidFill>
                <a:latin typeface="Arial"/>
                <a:cs typeface="Arial"/>
              </a:rPr>
              <a:t>Mar 2015 | Germany</a:t>
            </a:r>
            <a:endParaRPr lang="en-US" sz="2400" b="1" dirty="0">
              <a:solidFill>
                <a:srgbClr val="FFFFFF"/>
              </a:solidFill>
              <a:latin typeface="Arial"/>
              <a:cs typeface="Arial"/>
            </a:endParaRPr>
          </a:p>
          <a:p>
            <a:pPr marL="12700">
              <a:lnSpc>
                <a:spcPct val="100000"/>
              </a:lnSpc>
            </a:pPr>
            <a:r>
              <a:rPr lang="en-US" sz="2400" b="1" dirty="0" smtClean="0">
                <a:solidFill>
                  <a:srgbClr val="FFFFFF"/>
                </a:solidFill>
                <a:latin typeface="Arial"/>
                <a:cs typeface="Arial"/>
              </a:rPr>
              <a:t>1</a:t>
            </a:r>
            <a:r>
              <a:rPr lang="en-US" sz="2400" b="1" baseline="30000" dirty="0" smtClean="0">
                <a:solidFill>
                  <a:srgbClr val="FFFFFF"/>
                </a:solidFill>
                <a:latin typeface="Arial"/>
                <a:cs typeface="Arial"/>
              </a:rPr>
              <a:t>st</a:t>
            </a:r>
            <a:r>
              <a:rPr lang="en-US" sz="2400" b="1" dirty="0" smtClean="0">
                <a:solidFill>
                  <a:srgbClr val="FFFFFF"/>
                </a:solidFill>
                <a:latin typeface="Arial"/>
                <a:cs typeface="Arial"/>
              </a:rPr>
              <a:t> Steering Committee Meeting</a:t>
            </a:r>
            <a:endParaRPr lang="en-US" sz="2400" b="1" dirty="0">
              <a:solidFill>
                <a:srgbClr val="FFFFFF"/>
              </a:solidFill>
              <a:latin typeface="Arial"/>
              <a:cs typeface="Arial"/>
            </a:endParaRPr>
          </a:p>
        </p:txBody>
      </p:sp>
      <p:sp>
        <p:nvSpPr>
          <p:cNvPr id="33" name="object 8"/>
          <p:cNvSpPr txBox="1"/>
          <p:nvPr/>
        </p:nvSpPr>
        <p:spPr>
          <a:xfrm>
            <a:off x="603215" y="400331"/>
            <a:ext cx="11537985" cy="987450"/>
          </a:xfrm>
          <a:prstGeom prst="rect">
            <a:avLst/>
          </a:prstGeom>
        </p:spPr>
        <p:txBody>
          <a:bodyPr vert="horz" wrap="square" lIns="0" tIns="0" rIns="0" bIns="0" rtlCol="0">
            <a:spAutoFit/>
          </a:bodyPr>
          <a:lstStyle/>
          <a:p>
            <a:pPr marL="12700">
              <a:lnSpc>
                <a:spcPts val="7709"/>
              </a:lnSpc>
              <a:tabLst>
                <a:tab pos="2202180" algn="l"/>
                <a:tab pos="4213225" algn="l"/>
              </a:tabLst>
            </a:pPr>
            <a:r>
              <a:rPr lang="en-US" sz="6500" b="1" dirty="0" smtClean="0">
                <a:solidFill>
                  <a:srgbClr val="FFFFFF"/>
                </a:solidFill>
                <a:latin typeface="Arial"/>
                <a:cs typeface="Arial"/>
              </a:rPr>
              <a:t>Year 1: The Network in 2015</a:t>
            </a:r>
            <a:endParaRPr sz="6500" b="1" dirty="0">
              <a:latin typeface="Arial"/>
              <a:cs typeface="Arial"/>
            </a:endParaRPr>
          </a:p>
        </p:txBody>
      </p:sp>
      <p:sp>
        <p:nvSpPr>
          <p:cNvPr id="14" name="object 9"/>
          <p:cNvSpPr txBox="1"/>
          <p:nvPr/>
        </p:nvSpPr>
        <p:spPr>
          <a:xfrm>
            <a:off x="8210707" y="3030141"/>
            <a:ext cx="3625693" cy="1846659"/>
          </a:xfrm>
          <a:prstGeom prst="rect">
            <a:avLst/>
          </a:prstGeom>
        </p:spPr>
        <p:txBody>
          <a:bodyPr vert="horz" wrap="square" lIns="0" tIns="0" rIns="0" bIns="0" rtlCol="0">
            <a:spAutoFit/>
          </a:bodyPr>
          <a:lstStyle/>
          <a:p>
            <a:pPr marL="12700">
              <a:lnSpc>
                <a:spcPct val="100000"/>
              </a:lnSpc>
            </a:pPr>
            <a:r>
              <a:rPr lang="en-US" sz="2400" i="1" spc="20" dirty="0" smtClean="0">
                <a:solidFill>
                  <a:srgbClr val="FFFFFF"/>
                </a:solidFill>
                <a:latin typeface="Arial"/>
                <a:cs typeface="Arial"/>
              </a:rPr>
              <a:t>June 2015 | Germany</a:t>
            </a:r>
            <a:endParaRPr lang="en-US" sz="2400" b="1" dirty="0">
              <a:solidFill>
                <a:srgbClr val="FFFFFF"/>
              </a:solidFill>
              <a:latin typeface="Arial"/>
              <a:cs typeface="Arial"/>
            </a:endParaRPr>
          </a:p>
          <a:p>
            <a:pPr marL="12700">
              <a:lnSpc>
                <a:spcPct val="100000"/>
              </a:lnSpc>
            </a:pPr>
            <a:r>
              <a:rPr lang="en-US" sz="2400" b="1" dirty="0" smtClean="0">
                <a:solidFill>
                  <a:srgbClr val="FFFFFF"/>
                </a:solidFill>
                <a:latin typeface="Arial"/>
                <a:cs typeface="Arial"/>
              </a:rPr>
              <a:t>UNFCCC Side Event: </a:t>
            </a:r>
            <a:r>
              <a:rPr lang="en-US" sz="2400" dirty="0" smtClean="0">
                <a:solidFill>
                  <a:srgbClr val="FFFFFF"/>
                </a:solidFill>
                <a:latin typeface="Arial"/>
                <a:cs typeface="Arial"/>
              </a:rPr>
              <a:t>Enhancing bilateral support for NAP processes</a:t>
            </a:r>
            <a:endParaRPr lang="en-US" sz="2400" dirty="0">
              <a:solidFill>
                <a:srgbClr val="FFFFFF"/>
              </a:solidFill>
              <a:latin typeface="Arial"/>
              <a:cs typeface="Arial"/>
            </a:endParaRPr>
          </a:p>
        </p:txBody>
      </p:sp>
      <p:sp>
        <p:nvSpPr>
          <p:cNvPr id="16" name="object 4"/>
          <p:cNvSpPr/>
          <p:nvPr/>
        </p:nvSpPr>
        <p:spPr>
          <a:xfrm rot="5400000">
            <a:off x="10115411" y="3625990"/>
            <a:ext cx="3047999" cy="825222"/>
          </a:xfrm>
          <a:prstGeom prst="uturnArrow">
            <a:avLst/>
          </a:prstGeom>
          <a:solidFill>
            <a:srgbClr val="EA431F"/>
          </a:solidFill>
        </p:spPr>
        <p:txBody>
          <a:bodyPr wrap="square" lIns="0" tIns="0" rIns="0" bIns="0" rtlCol="0"/>
          <a:lstStyle/>
          <a:p>
            <a:endParaRPr/>
          </a:p>
        </p:txBody>
      </p:sp>
      <p:sp>
        <p:nvSpPr>
          <p:cNvPr id="17" name="object 9"/>
          <p:cNvSpPr txBox="1"/>
          <p:nvPr/>
        </p:nvSpPr>
        <p:spPr>
          <a:xfrm>
            <a:off x="8226742" y="5715000"/>
            <a:ext cx="3825280" cy="1846659"/>
          </a:xfrm>
          <a:prstGeom prst="rect">
            <a:avLst/>
          </a:prstGeom>
        </p:spPr>
        <p:txBody>
          <a:bodyPr vert="horz" wrap="square" lIns="0" tIns="0" rIns="0" bIns="0" rtlCol="0">
            <a:spAutoFit/>
          </a:bodyPr>
          <a:lstStyle/>
          <a:p>
            <a:pPr marL="12700">
              <a:lnSpc>
                <a:spcPct val="100000"/>
              </a:lnSpc>
            </a:pPr>
            <a:r>
              <a:rPr lang="en-US" sz="2400" i="1" spc="20" dirty="0" smtClean="0">
                <a:solidFill>
                  <a:srgbClr val="FFFFFF"/>
                </a:solidFill>
                <a:latin typeface="Arial"/>
                <a:cs typeface="Arial"/>
              </a:rPr>
              <a:t>July 2015 | Brazil</a:t>
            </a:r>
            <a:endParaRPr lang="en-US" sz="2400" b="1" dirty="0">
              <a:solidFill>
                <a:srgbClr val="FFFFFF"/>
              </a:solidFill>
              <a:latin typeface="Arial"/>
              <a:cs typeface="Arial"/>
            </a:endParaRPr>
          </a:p>
          <a:p>
            <a:pPr marL="12700">
              <a:lnSpc>
                <a:spcPct val="100000"/>
              </a:lnSpc>
            </a:pPr>
            <a:r>
              <a:rPr lang="en-US" sz="2400" b="1" dirty="0" smtClean="0">
                <a:solidFill>
                  <a:srgbClr val="FFFFFF"/>
                </a:solidFill>
                <a:latin typeface="Arial"/>
                <a:cs typeface="Arial"/>
              </a:rPr>
              <a:t>1</a:t>
            </a:r>
            <a:r>
              <a:rPr lang="en-US" sz="2400" b="1" baseline="30000" dirty="0" smtClean="0">
                <a:solidFill>
                  <a:srgbClr val="FFFFFF"/>
                </a:solidFill>
                <a:latin typeface="Arial"/>
                <a:cs typeface="Arial"/>
              </a:rPr>
              <a:t>st</a:t>
            </a:r>
            <a:r>
              <a:rPr lang="en-US" sz="2400" b="1" dirty="0" smtClean="0">
                <a:solidFill>
                  <a:srgbClr val="FFFFFF"/>
                </a:solidFill>
                <a:latin typeface="Arial"/>
                <a:cs typeface="Arial"/>
              </a:rPr>
              <a:t> Targeted Topics Forum </a:t>
            </a:r>
            <a:r>
              <a:rPr lang="en-US" sz="2400" dirty="0" smtClean="0">
                <a:solidFill>
                  <a:srgbClr val="FFFFFF"/>
                </a:solidFill>
                <a:latin typeface="Arial"/>
                <a:cs typeface="Arial"/>
              </a:rPr>
              <a:t>High-level political support &amp; sectoral integration in NAP processes</a:t>
            </a:r>
            <a:endParaRPr lang="en-US" sz="2400" dirty="0">
              <a:solidFill>
                <a:srgbClr val="FFFFFF"/>
              </a:solidFill>
              <a:latin typeface="Arial"/>
              <a:cs typeface="Arial"/>
            </a:endParaRPr>
          </a:p>
        </p:txBody>
      </p:sp>
      <p:sp>
        <p:nvSpPr>
          <p:cNvPr id="18" name="object 6"/>
          <p:cNvSpPr/>
          <p:nvPr/>
        </p:nvSpPr>
        <p:spPr>
          <a:xfrm rot="10800000">
            <a:off x="8053903" y="5181600"/>
            <a:ext cx="3198297" cy="417195"/>
          </a:xfrm>
          <a:prstGeom prst="rightArrow">
            <a:avLst/>
          </a:prstGeom>
          <a:solidFill>
            <a:schemeClr val="bg1"/>
          </a:solidFill>
        </p:spPr>
        <p:txBody>
          <a:bodyPr wrap="square" lIns="0" tIns="0" rIns="0" bIns="0" rtlCol="0"/>
          <a:lstStyle/>
          <a:p>
            <a:endParaRPr/>
          </a:p>
        </p:txBody>
      </p:sp>
      <p:sp>
        <p:nvSpPr>
          <p:cNvPr id="19" name="object 3"/>
          <p:cNvSpPr/>
          <p:nvPr/>
        </p:nvSpPr>
        <p:spPr>
          <a:xfrm flipH="1">
            <a:off x="4826000" y="5181600"/>
            <a:ext cx="3110070" cy="436244"/>
          </a:xfrm>
          <a:prstGeom prst="rightArrow">
            <a:avLst/>
          </a:prstGeom>
          <a:solidFill>
            <a:schemeClr val="bg1">
              <a:lumMod val="65000"/>
            </a:schemeClr>
          </a:solidFill>
        </p:spPr>
        <p:txBody>
          <a:bodyPr wrap="square" lIns="0" tIns="0" rIns="0" bIns="0" rtlCol="0"/>
          <a:lstStyle/>
          <a:p>
            <a:endParaRPr/>
          </a:p>
        </p:txBody>
      </p:sp>
      <p:sp>
        <p:nvSpPr>
          <p:cNvPr id="21" name="object 9"/>
          <p:cNvSpPr txBox="1"/>
          <p:nvPr/>
        </p:nvSpPr>
        <p:spPr>
          <a:xfrm>
            <a:off x="5115240" y="5715000"/>
            <a:ext cx="2806701" cy="1477328"/>
          </a:xfrm>
          <a:prstGeom prst="rect">
            <a:avLst/>
          </a:prstGeom>
        </p:spPr>
        <p:txBody>
          <a:bodyPr vert="horz" wrap="square" lIns="0" tIns="0" rIns="0" bIns="0" rtlCol="0">
            <a:spAutoFit/>
          </a:bodyPr>
          <a:lstStyle/>
          <a:p>
            <a:pPr marL="12700">
              <a:lnSpc>
                <a:spcPct val="100000"/>
              </a:lnSpc>
            </a:pPr>
            <a:r>
              <a:rPr lang="en-US" sz="2400" i="1" spc="20" dirty="0" smtClean="0">
                <a:solidFill>
                  <a:srgbClr val="FFFFFF"/>
                </a:solidFill>
                <a:latin typeface="Arial"/>
                <a:cs typeface="Arial"/>
              </a:rPr>
              <a:t>July 2015 | Brazil</a:t>
            </a:r>
            <a:endParaRPr lang="en-US" sz="2400" b="1" dirty="0">
              <a:solidFill>
                <a:srgbClr val="FFFFFF"/>
              </a:solidFill>
              <a:latin typeface="Arial"/>
              <a:cs typeface="Arial"/>
            </a:endParaRPr>
          </a:p>
          <a:p>
            <a:pPr marL="12700">
              <a:lnSpc>
                <a:spcPct val="100000"/>
              </a:lnSpc>
            </a:pPr>
            <a:r>
              <a:rPr lang="en-US" sz="2400" b="1" dirty="0" smtClean="0">
                <a:solidFill>
                  <a:srgbClr val="FFFFFF"/>
                </a:solidFill>
                <a:latin typeface="Arial"/>
                <a:cs typeface="Arial"/>
              </a:rPr>
              <a:t>1</a:t>
            </a:r>
            <a:r>
              <a:rPr lang="en-US" sz="2400" b="1" baseline="30000" dirty="0" smtClean="0">
                <a:solidFill>
                  <a:srgbClr val="FFFFFF"/>
                </a:solidFill>
                <a:latin typeface="Arial"/>
                <a:cs typeface="Arial"/>
              </a:rPr>
              <a:t>st</a:t>
            </a:r>
            <a:r>
              <a:rPr lang="en-US" sz="2400" b="1" dirty="0" smtClean="0">
                <a:solidFill>
                  <a:srgbClr val="FFFFFF"/>
                </a:solidFill>
                <a:latin typeface="Arial"/>
                <a:cs typeface="Arial"/>
              </a:rPr>
              <a:t> Donor Coordination Meeting</a:t>
            </a:r>
            <a:endParaRPr lang="en-US" sz="2400" dirty="0">
              <a:solidFill>
                <a:srgbClr val="FFFFFF"/>
              </a:solidFill>
              <a:latin typeface="Arial"/>
              <a:cs typeface="Arial"/>
            </a:endParaRPr>
          </a:p>
        </p:txBody>
      </p:sp>
      <p:sp>
        <p:nvSpPr>
          <p:cNvPr id="22" name="object 3"/>
          <p:cNvSpPr/>
          <p:nvPr/>
        </p:nvSpPr>
        <p:spPr>
          <a:xfrm flipH="1">
            <a:off x="1714500" y="5105400"/>
            <a:ext cx="3035300" cy="533399"/>
          </a:xfrm>
          <a:prstGeom prst="rightArrow">
            <a:avLst/>
          </a:prstGeom>
          <a:solidFill>
            <a:srgbClr val="EA431F"/>
          </a:solidFill>
        </p:spPr>
        <p:txBody>
          <a:bodyPr wrap="square" lIns="0" tIns="0" rIns="0" bIns="0" rtlCol="0"/>
          <a:lstStyle/>
          <a:p>
            <a:endParaRPr/>
          </a:p>
        </p:txBody>
      </p:sp>
      <p:sp>
        <p:nvSpPr>
          <p:cNvPr id="23" name="object 9"/>
          <p:cNvSpPr txBox="1"/>
          <p:nvPr/>
        </p:nvSpPr>
        <p:spPr>
          <a:xfrm>
            <a:off x="1930400" y="5715000"/>
            <a:ext cx="2819400" cy="738664"/>
          </a:xfrm>
          <a:prstGeom prst="rect">
            <a:avLst/>
          </a:prstGeom>
        </p:spPr>
        <p:txBody>
          <a:bodyPr vert="horz" wrap="square" lIns="0" tIns="0" rIns="0" bIns="0" rtlCol="0">
            <a:spAutoFit/>
          </a:bodyPr>
          <a:lstStyle/>
          <a:p>
            <a:pPr marL="12700">
              <a:lnSpc>
                <a:spcPct val="100000"/>
              </a:lnSpc>
            </a:pPr>
            <a:r>
              <a:rPr lang="en-US" sz="2400" i="1" spc="20" dirty="0" smtClean="0">
                <a:solidFill>
                  <a:srgbClr val="FFFFFF"/>
                </a:solidFill>
                <a:latin typeface="Arial"/>
                <a:cs typeface="Arial"/>
              </a:rPr>
              <a:t>Dec. 2015 | France</a:t>
            </a:r>
            <a:endParaRPr lang="en-US" sz="2400" b="1" dirty="0">
              <a:solidFill>
                <a:srgbClr val="FFFFFF"/>
              </a:solidFill>
              <a:latin typeface="Arial"/>
              <a:cs typeface="Arial"/>
            </a:endParaRPr>
          </a:p>
          <a:p>
            <a:pPr marL="12700">
              <a:lnSpc>
                <a:spcPct val="100000"/>
              </a:lnSpc>
            </a:pPr>
            <a:r>
              <a:rPr lang="en-US" sz="2400" b="1" dirty="0" smtClean="0">
                <a:solidFill>
                  <a:srgbClr val="FFFFFF"/>
                </a:solidFill>
                <a:latin typeface="Arial"/>
                <a:cs typeface="Arial"/>
              </a:rPr>
              <a:t>Outreach at COP21</a:t>
            </a:r>
            <a:endParaRPr lang="en-US" sz="2400" dirty="0">
              <a:solidFill>
                <a:srgbClr val="FFFFFF"/>
              </a:solidFill>
              <a:latin typeface="Arial"/>
              <a:cs typeface="Arial"/>
            </a:endParaRPr>
          </a:p>
        </p:txBody>
      </p:sp>
      <p:sp>
        <p:nvSpPr>
          <p:cNvPr id="24" name="object 4"/>
          <p:cNvSpPr/>
          <p:nvPr/>
        </p:nvSpPr>
        <p:spPr>
          <a:xfrm rot="16200000" flipH="1">
            <a:off x="22240" y="6169040"/>
            <a:ext cx="2489135" cy="717585"/>
          </a:xfrm>
          <a:prstGeom prst="bentArrow">
            <a:avLst/>
          </a:prstGeom>
          <a:solidFill>
            <a:srgbClr val="FFFFFF"/>
          </a:solidFill>
        </p:spPr>
        <p:txBody>
          <a:bodyPr wrap="square" lIns="0" tIns="0" rIns="0" bIns="0" rtlCol="0"/>
          <a:lstStyle/>
          <a:p>
            <a:endParaRPr/>
          </a:p>
        </p:txBody>
      </p:sp>
      <p:sp>
        <p:nvSpPr>
          <p:cNvPr id="25" name="object 9"/>
          <p:cNvSpPr txBox="1"/>
          <p:nvPr/>
        </p:nvSpPr>
        <p:spPr>
          <a:xfrm>
            <a:off x="690720" y="8153400"/>
            <a:ext cx="3449480" cy="369332"/>
          </a:xfrm>
          <a:prstGeom prst="rect">
            <a:avLst/>
          </a:prstGeom>
        </p:spPr>
        <p:txBody>
          <a:bodyPr vert="horz" wrap="square" lIns="0" tIns="0" rIns="0" bIns="0" rtlCol="0">
            <a:spAutoFit/>
          </a:bodyPr>
          <a:lstStyle/>
          <a:p>
            <a:pPr marL="12700">
              <a:lnSpc>
                <a:spcPct val="100000"/>
              </a:lnSpc>
            </a:pPr>
            <a:r>
              <a:rPr lang="en-US" sz="2400" b="1" dirty="0" smtClean="0">
                <a:solidFill>
                  <a:srgbClr val="FFFFFF"/>
                </a:solidFill>
                <a:latin typeface="Arial"/>
                <a:cs typeface="Arial"/>
              </a:rPr>
              <a:t>Year Two: 2016…</a:t>
            </a:r>
            <a:endParaRPr lang="en-US" sz="2400" b="1" dirty="0">
              <a:solidFill>
                <a:srgbClr val="FFFFFF"/>
              </a:solidFill>
              <a:latin typeface="Arial"/>
              <a:cs typeface="Aria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21872" y="-87756"/>
            <a:ext cx="5677705" cy="9841356"/>
          </a:xfrm>
          <a:prstGeom prst="rect">
            <a:avLst/>
          </a:prstGeom>
        </p:spPr>
      </p:pic>
      <p:grpSp>
        <p:nvGrpSpPr>
          <p:cNvPr id="8" name="Group 7"/>
          <p:cNvGrpSpPr/>
          <p:nvPr/>
        </p:nvGrpSpPr>
        <p:grpSpPr>
          <a:xfrm>
            <a:off x="0" y="0"/>
            <a:ext cx="8940800" cy="9753600"/>
            <a:chOff x="0" y="0"/>
            <a:chExt cx="9582150" cy="9753600"/>
          </a:xfrm>
          <a:solidFill>
            <a:srgbClr val="EA431F"/>
          </a:solidFill>
        </p:grpSpPr>
        <p:sp>
          <p:nvSpPr>
            <p:cNvPr id="9" name="object 3"/>
            <p:cNvSpPr/>
            <p:nvPr/>
          </p:nvSpPr>
          <p:spPr>
            <a:xfrm>
              <a:off x="0" y="0"/>
              <a:ext cx="9582150" cy="9753600"/>
            </a:xfrm>
            <a:custGeom>
              <a:avLst/>
              <a:gdLst/>
              <a:ahLst/>
              <a:cxnLst/>
              <a:rect l="l" t="t" r="r" b="b"/>
              <a:pathLst>
                <a:path w="9582150" h="9753600">
                  <a:moveTo>
                    <a:pt x="8817349" y="0"/>
                  </a:moveTo>
                  <a:lnTo>
                    <a:pt x="0" y="0"/>
                  </a:lnTo>
                  <a:lnTo>
                    <a:pt x="0" y="9753600"/>
                  </a:lnTo>
                  <a:lnTo>
                    <a:pt x="8817349" y="9753600"/>
                  </a:lnTo>
                  <a:lnTo>
                    <a:pt x="8998118" y="9184048"/>
                  </a:lnTo>
                  <a:lnTo>
                    <a:pt x="9170961" y="8525038"/>
                  </a:lnTo>
                  <a:lnTo>
                    <a:pt x="9315398" y="7839265"/>
                  </a:lnTo>
                  <a:lnTo>
                    <a:pt x="9430082" y="7129143"/>
                  </a:lnTo>
                  <a:lnTo>
                    <a:pt x="9513666" y="6397083"/>
                  </a:lnTo>
                  <a:lnTo>
                    <a:pt x="9564804" y="5645498"/>
                  </a:lnTo>
                  <a:lnTo>
                    <a:pt x="9582150" y="4876800"/>
                  </a:lnTo>
                  <a:lnTo>
                    <a:pt x="9564804" y="4108101"/>
                  </a:lnTo>
                  <a:lnTo>
                    <a:pt x="9513666" y="3356516"/>
                  </a:lnTo>
                  <a:lnTo>
                    <a:pt x="9430082" y="2624456"/>
                  </a:lnTo>
                  <a:lnTo>
                    <a:pt x="9315398" y="1914334"/>
                  </a:lnTo>
                  <a:lnTo>
                    <a:pt x="9170961" y="1228561"/>
                  </a:lnTo>
                  <a:lnTo>
                    <a:pt x="8998118" y="569551"/>
                  </a:lnTo>
                  <a:lnTo>
                    <a:pt x="8817349" y="0"/>
                  </a:lnTo>
                  <a:close/>
                </a:path>
              </a:pathLst>
            </a:custGeom>
            <a:grpFill/>
            <a:ln w="76200" cmpd="sng">
              <a:noFill/>
            </a:ln>
          </p:spPr>
          <p:txBody>
            <a:bodyPr wrap="square" lIns="0" tIns="0" rIns="0" bIns="0" rtlCol="0"/>
            <a:lstStyle/>
            <a:p>
              <a:endParaRPr>
                <a:solidFill>
                  <a:prstClr val="black"/>
                </a:solidFill>
              </a:endParaRPr>
            </a:p>
          </p:txBody>
        </p:sp>
        <p:sp>
          <p:nvSpPr>
            <p:cNvPr id="10" name="object 4"/>
            <p:cNvSpPr/>
            <p:nvPr/>
          </p:nvSpPr>
          <p:spPr>
            <a:xfrm>
              <a:off x="8788400" y="0"/>
              <a:ext cx="765175" cy="9753600"/>
            </a:xfrm>
            <a:custGeom>
              <a:avLst/>
              <a:gdLst/>
              <a:ahLst/>
              <a:cxnLst/>
              <a:rect l="l" t="t" r="r" b="b"/>
              <a:pathLst>
                <a:path w="765175" h="9753600">
                  <a:moveTo>
                    <a:pt x="0" y="9753600"/>
                  </a:moveTo>
                  <a:lnTo>
                    <a:pt x="180769" y="9184048"/>
                  </a:lnTo>
                  <a:lnTo>
                    <a:pt x="353612" y="8525038"/>
                  </a:lnTo>
                  <a:lnTo>
                    <a:pt x="498049" y="7839265"/>
                  </a:lnTo>
                  <a:lnTo>
                    <a:pt x="612733" y="7129143"/>
                  </a:lnTo>
                  <a:lnTo>
                    <a:pt x="696317" y="6397083"/>
                  </a:lnTo>
                  <a:lnTo>
                    <a:pt x="747455" y="5645498"/>
                  </a:lnTo>
                  <a:lnTo>
                    <a:pt x="764800" y="4876800"/>
                  </a:lnTo>
                  <a:lnTo>
                    <a:pt x="747455" y="4108101"/>
                  </a:lnTo>
                  <a:lnTo>
                    <a:pt x="696317" y="3356516"/>
                  </a:lnTo>
                  <a:lnTo>
                    <a:pt x="612733" y="2624456"/>
                  </a:lnTo>
                  <a:lnTo>
                    <a:pt x="498049" y="1914334"/>
                  </a:lnTo>
                  <a:lnTo>
                    <a:pt x="353612" y="1228561"/>
                  </a:lnTo>
                  <a:lnTo>
                    <a:pt x="180769" y="569551"/>
                  </a:lnTo>
                  <a:lnTo>
                    <a:pt x="0" y="0"/>
                  </a:lnTo>
                </a:path>
              </a:pathLst>
            </a:custGeom>
            <a:grpFill/>
            <a:ln w="63499">
              <a:solidFill>
                <a:srgbClr val="FFFFFF"/>
              </a:solidFill>
            </a:ln>
          </p:spPr>
          <p:txBody>
            <a:bodyPr wrap="square" lIns="0" tIns="0" rIns="0" bIns="0" rtlCol="0"/>
            <a:lstStyle/>
            <a:p>
              <a:endParaRPr>
                <a:solidFill>
                  <a:prstClr val="black"/>
                </a:solidFill>
              </a:endParaRPr>
            </a:p>
          </p:txBody>
        </p:sp>
      </p:grpSp>
      <p:sp>
        <p:nvSpPr>
          <p:cNvPr id="12" name="object 8"/>
          <p:cNvSpPr txBox="1"/>
          <p:nvPr/>
        </p:nvSpPr>
        <p:spPr>
          <a:xfrm>
            <a:off x="401124" y="213779"/>
            <a:ext cx="7625398" cy="1974900"/>
          </a:xfrm>
          <a:prstGeom prst="rect">
            <a:avLst/>
          </a:prstGeom>
        </p:spPr>
        <p:txBody>
          <a:bodyPr vert="horz" wrap="square" lIns="0" tIns="0" rIns="0" bIns="0" rtlCol="0">
            <a:spAutoFit/>
          </a:bodyPr>
          <a:lstStyle/>
          <a:p>
            <a:pPr marL="12700">
              <a:lnSpc>
                <a:spcPts val="7709"/>
              </a:lnSpc>
              <a:tabLst>
                <a:tab pos="2202180" algn="l"/>
                <a:tab pos="4213225" algn="l"/>
              </a:tabLst>
            </a:pPr>
            <a:r>
              <a:rPr lang="en-US" sz="6500" b="1" dirty="0" smtClean="0">
                <a:solidFill>
                  <a:srgbClr val="FFFFFF"/>
                </a:solidFill>
                <a:latin typeface="Arial"/>
                <a:cs typeface="Arial"/>
              </a:rPr>
              <a:t>1</a:t>
            </a:r>
            <a:r>
              <a:rPr lang="en-US" sz="6500" b="1" baseline="30000" dirty="0" smtClean="0">
                <a:solidFill>
                  <a:srgbClr val="FFFFFF"/>
                </a:solidFill>
                <a:latin typeface="Arial"/>
                <a:cs typeface="Arial"/>
              </a:rPr>
              <a:t>st</a:t>
            </a:r>
            <a:r>
              <a:rPr lang="en-US" sz="6500" b="1" dirty="0" smtClean="0">
                <a:solidFill>
                  <a:srgbClr val="FFFFFF"/>
                </a:solidFill>
                <a:latin typeface="Arial"/>
                <a:cs typeface="Arial"/>
              </a:rPr>
              <a:t> Targeted Topics Forum (TTF)</a:t>
            </a:r>
          </a:p>
        </p:txBody>
      </p:sp>
      <p:sp>
        <p:nvSpPr>
          <p:cNvPr id="13" name="object 7"/>
          <p:cNvSpPr/>
          <p:nvPr/>
        </p:nvSpPr>
        <p:spPr>
          <a:xfrm>
            <a:off x="8918689" y="891017"/>
            <a:ext cx="751161" cy="786130"/>
          </a:xfrm>
          <a:prstGeom prst="rect">
            <a:avLst/>
          </a:prstGeom>
          <a:blipFill>
            <a:blip r:embed="rId4" cstate="email">
              <a:extLst>
                <a:ext uri="{28A0092B-C50C-407E-A947-70E740481C1C}">
                  <a14:useLocalDpi xmlns:a14="http://schemas.microsoft.com/office/drawing/2010/main" val="0"/>
                </a:ext>
              </a:extLst>
            </a:blip>
            <a:stretch>
              <a:fillRect/>
            </a:stretch>
          </a:blipFill>
        </p:spPr>
        <p:txBody>
          <a:bodyPr wrap="square" lIns="0" tIns="0" rIns="0" bIns="0" rtlCol="0"/>
          <a:lstStyle/>
          <a:p>
            <a:endParaRPr>
              <a:solidFill>
                <a:prstClr val="black"/>
              </a:solidFill>
            </a:endParaRPr>
          </a:p>
        </p:txBody>
      </p:sp>
      <p:sp>
        <p:nvSpPr>
          <p:cNvPr id="11" name="object 6"/>
          <p:cNvSpPr txBox="1"/>
          <p:nvPr/>
        </p:nvSpPr>
        <p:spPr>
          <a:xfrm>
            <a:off x="378033" y="4651437"/>
            <a:ext cx="8055776" cy="3889398"/>
          </a:xfrm>
          <a:prstGeom prst="rect">
            <a:avLst/>
          </a:prstGeom>
        </p:spPr>
        <p:txBody>
          <a:bodyPr vert="horz" wrap="square" lIns="0" tIns="0" rIns="0" bIns="0" rtlCol="0">
            <a:spAutoFit/>
          </a:bodyPr>
          <a:lstStyle/>
          <a:p>
            <a:pPr marL="469900" marR="5080" indent="-457200">
              <a:lnSpc>
                <a:spcPct val="102699"/>
              </a:lnSpc>
              <a:buFont typeface="Arial" panose="020B0604020202020204" pitchFamily="34" charset="0"/>
              <a:buChar char="•"/>
            </a:pPr>
            <a:r>
              <a:rPr lang="en-US" sz="3000" b="1" spc="-20" dirty="0" smtClean="0">
                <a:solidFill>
                  <a:srgbClr val="FFFFFF"/>
                </a:solidFill>
                <a:latin typeface="Arial"/>
                <a:cs typeface="Arial"/>
              </a:rPr>
              <a:t>28</a:t>
            </a:r>
            <a:r>
              <a:rPr lang="en-US" sz="3000" spc="-20" dirty="0" smtClean="0">
                <a:solidFill>
                  <a:srgbClr val="FFFFFF"/>
                </a:solidFill>
                <a:latin typeface="Arial"/>
                <a:cs typeface="Arial"/>
              </a:rPr>
              <a:t> participants (</a:t>
            </a:r>
            <a:r>
              <a:rPr lang="en-US" sz="3000" spc="-20" dirty="0" smtClean="0">
                <a:solidFill>
                  <a:srgbClr val="FFFFFF"/>
                </a:solidFill>
                <a:latin typeface="Arial"/>
                <a:cs typeface="Arial"/>
              </a:rPr>
              <a:t>Delegations </a:t>
            </a:r>
            <a:r>
              <a:rPr lang="en-US" sz="3000" spc="-20" dirty="0" smtClean="0">
                <a:solidFill>
                  <a:srgbClr val="FFFFFF"/>
                </a:solidFill>
                <a:latin typeface="Arial"/>
                <a:cs typeface="Arial"/>
              </a:rPr>
              <a:t>of 3)</a:t>
            </a:r>
          </a:p>
          <a:p>
            <a:pPr marL="469900" marR="5080" indent="-457200">
              <a:lnSpc>
                <a:spcPct val="102699"/>
              </a:lnSpc>
              <a:buFont typeface="Arial" panose="020B0604020202020204" pitchFamily="34" charset="0"/>
              <a:buChar char="•"/>
            </a:pPr>
            <a:endParaRPr lang="en-US" sz="3000" spc="-20" dirty="0" smtClean="0">
              <a:solidFill>
                <a:srgbClr val="FFFFFF"/>
              </a:solidFill>
              <a:latin typeface="Arial"/>
              <a:cs typeface="Arial"/>
            </a:endParaRPr>
          </a:p>
          <a:p>
            <a:pPr marL="469900" marR="5080" indent="-457200">
              <a:lnSpc>
                <a:spcPct val="102699"/>
              </a:lnSpc>
              <a:buFont typeface="Arial" panose="020B0604020202020204" pitchFamily="34" charset="0"/>
              <a:buChar char="•"/>
            </a:pPr>
            <a:r>
              <a:rPr lang="en-US" sz="3000" b="1" spc="-20" dirty="0" smtClean="0">
                <a:solidFill>
                  <a:srgbClr val="FFFFFF"/>
                </a:solidFill>
                <a:latin typeface="Arial"/>
                <a:cs typeface="Arial"/>
              </a:rPr>
              <a:t>14</a:t>
            </a:r>
            <a:r>
              <a:rPr lang="en-US" sz="3000" spc="-20" dirty="0" smtClean="0">
                <a:solidFill>
                  <a:srgbClr val="FFFFFF"/>
                </a:solidFill>
                <a:latin typeface="Arial"/>
                <a:cs typeface="Arial"/>
              </a:rPr>
              <a:t> countries | </a:t>
            </a:r>
            <a:r>
              <a:rPr lang="en-US" sz="3000" b="1" spc="-20" dirty="0" smtClean="0">
                <a:solidFill>
                  <a:srgbClr val="FFFFFF"/>
                </a:solidFill>
                <a:latin typeface="Arial"/>
                <a:cs typeface="Arial"/>
              </a:rPr>
              <a:t>6</a:t>
            </a:r>
            <a:r>
              <a:rPr lang="en-US" sz="3000" spc="-20" dirty="0" smtClean="0">
                <a:solidFill>
                  <a:srgbClr val="FFFFFF"/>
                </a:solidFill>
                <a:latin typeface="Arial"/>
                <a:cs typeface="Arial"/>
              </a:rPr>
              <a:t> organizations</a:t>
            </a:r>
          </a:p>
          <a:p>
            <a:pPr marL="469900" marR="5080" indent="-457200">
              <a:lnSpc>
                <a:spcPct val="102699"/>
              </a:lnSpc>
              <a:buFont typeface="Arial" panose="020B0604020202020204" pitchFamily="34" charset="0"/>
              <a:buChar char="•"/>
            </a:pPr>
            <a:endParaRPr lang="en-US" sz="3000" spc="-20" dirty="0">
              <a:solidFill>
                <a:srgbClr val="FFFFFF"/>
              </a:solidFill>
              <a:latin typeface="Arial"/>
              <a:cs typeface="Arial"/>
            </a:endParaRPr>
          </a:p>
          <a:p>
            <a:pPr marL="469900" indent="-457200">
              <a:buFont typeface="Arial" panose="020B0604020202020204" pitchFamily="34" charset="0"/>
              <a:buChar char="•"/>
            </a:pPr>
            <a:r>
              <a:rPr lang="en-US" sz="3000" spc="-15" dirty="0" smtClean="0">
                <a:solidFill>
                  <a:srgbClr val="FFFFFF"/>
                </a:solidFill>
                <a:latin typeface="Arial"/>
                <a:cs typeface="Arial"/>
              </a:rPr>
              <a:t>Emphasis on importance of further </a:t>
            </a:r>
            <a:r>
              <a:rPr lang="en-US" sz="3000" b="1" spc="-15" dirty="0" smtClean="0">
                <a:solidFill>
                  <a:srgbClr val="FFFFFF"/>
                </a:solidFill>
                <a:latin typeface="Arial"/>
                <a:cs typeface="Arial"/>
              </a:rPr>
              <a:t>south-south sharing</a:t>
            </a:r>
            <a:r>
              <a:rPr lang="en-US" sz="3000" spc="-15" dirty="0" smtClean="0">
                <a:solidFill>
                  <a:srgbClr val="FFFFFF"/>
                </a:solidFill>
                <a:latin typeface="Arial"/>
                <a:cs typeface="Arial"/>
              </a:rPr>
              <a:t> on how NAP processes are unfolding</a:t>
            </a:r>
            <a:endParaRPr lang="en-CA" sz="3000" dirty="0">
              <a:solidFill>
                <a:prstClr val="black"/>
              </a:solidFill>
              <a:latin typeface="Arial"/>
              <a:cs typeface="Arial"/>
            </a:endParaRPr>
          </a:p>
          <a:p>
            <a:pPr marL="584200" marR="545465" indent="-571500">
              <a:lnSpc>
                <a:spcPct val="102699"/>
              </a:lnSpc>
              <a:buFont typeface="Arial" panose="020B0604020202020204" pitchFamily="34" charset="0"/>
              <a:buChar char="•"/>
            </a:pPr>
            <a:endParaRPr sz="3800" dirty="0">
              <a:solidFill>
                <a:prstClr val="black"/>
              </a:solidFill>
              <a:latin typeface="Arial"/>
              <a:cs typeface="Arial"/>
            </a:endParaRPr>
          </a:p>
        </p:txBody>
      </p:sp>
      <p:sp>
        <p:nvSpPr>
          <p:cNvPr id="15" name="object 6"/>
          <p:cNvSpPr txBox="1"/>
          <p:nvPr/>
        </p:nvSpPr>
        <p:spPr>
          <a:xfrm>
            <a:off x="478377" y="2276435"/>
            <a:ext cx="7643495" cy="1077859"/>
          </a:xfrm>
          <a:prstGeom prst="rect">
            <a:avLst/>
          </a:prstGeom>
        </p:spPr>
        <p:txBody>
          <a:bodyPr vert="horz" wrap="square" lIns="0" tIns="0" rIns="0" bIns="0" rtlCol="0">
            <a:spAutoFit/>
          </a:bodyPr>
          <a:lstStyle/>
          <a:p>
            <a:pPr marL="12700" marR="5080">
              <a:lnSpc>
                <a:spcPct val="102699"/>
              </a:lnSpc>
            </a:pPr>
            <a:r>
              <a:rPr lang="en-US" sz="3000" spc="-20" dirty="0" smtClean="0">
                <a:solidFill>
                  <a:srgbClr val="FFFFFF"/>
                </a:solidFill>
                <a:latin typeface="Arial"/>
                <a:cs typeface="Arial"/>
              </a:rPr>
              <a:t>July 1-2, 2015 | Rio de Janeiro, Brazil</a:t>
            </a:r>
            <a:endParaRPr lang="en-CA" sz="3000" dirty="0">
              <a:solidFill>
                <a:prstClr val="black"/>
              </a:solidFill>
              <a:latin typeface="Arial"/>
              <a:cs typeface="Arial"/>
            </a:endParaRPr>
          </a:p>
          <a:p>
            <a:pPr marL="584200" marR="545465" indent="-571500">
              <a:lnSpc>
                <a:spcPct val="102699"/>
              </a:lnSpc>
              <a:buFont typeface="Arial" panose="020B0604020202020204" pitchFamily="34" charset="0"/>
              <a:buChar char="•"/>
            </a:pPr>
            <a:endParaRPr sz="3800" dirty="0">
              <a:solidFill>
                <a:prstClr val="black"/>
              </a:solidFill>
              <a:latin typeface="Arial"/>
              <a:cs typeface="Arial"/>
            </a:endParaRPr>
          </a:p>
        </p:txBody>
      </p:sp>
      <p:sp>
        <p:nvSpPr>
          <p:cNvPr id="16" name="object 6"/>
          <p:cNvSpPr txBox="1"/>
          <p:nvPr/>
        </p:nvSpPr>
        <p:spPr>
          <a:xfrm>
            <a:off x="484727" y="3442050"/>
            <a:ext cx="9030652" cy="1513748"/>
          </a:xfrm>
          <a:prstGeom prst="rect">
            <a:avLst/>
          </a:prstGeom>
        </p:spPr>
        <p:txBody>
          <a:bodyPr vert="horz" wrap="square" lIns="0" tIns="0" rIns="0" bIns="0" rtlCol="0">
            <a:spAutoFit/>
          </a:bodyPr>
          <a:lstStyle/>
          <a:p>
            <a:pPr marL="12700" marR="5080">
              <a:lnSpc>
                <a:spcPct val="102699"/>
              </a:lnSpc>
            </a:pPr>
            <a:r>
              <a:rPr lang="en-US" sz="3000" b="1" spc="-20" dirty="0" smtClean="0">
                <a:solidFill>
                  <a:srgbClr val="FFFFFF"/>
                </a:solidFill>
                <a:latin typeface="Arial"/>
                <a:cs typeface="Arial"/>
              </a:rPr>
              <a:t>High-level political support </a:t>
            </a:r>
          </a:p>
          <a:p>
            <a:pPr marL="12700" marR="5080">
              <a:lnSpc>
                <a:spcPct val="102699"/>
              </a:lnSpc>
            </a:pPr>
            <a:r>
              <a:rPr lang="en-US" sz="3000" b="1" spc="-20" dirty="0" smtClean="0">
                <a:solidFill>
                  <a:srgbClr val="FFFFFF"/>
                </a:solidFill>
                <a:latin typeface="Arial"/>
                <a:cs typeface="Arial"/>
              </a:rPr>
              <a:t>&amp; sectoral integration</a:t>
            </a:r>
            <a:endParaRPr lang="en-CA" sz="3000" dirty="0">
              <a:solidFill>
                <a:prstClr val="black"/>
              </a:solidFill>
              <a:latin typeface="Arial"/>
              <a:cs typeface="Arial"/>
            </a:endParaRPr>
          </a:p>
          <a:p>
            <a:pPr marL="584200" marR="545465" indent="-571500">
              <a:lnSpc>
                <a:spcPct val="102699"/>
              </a:lnSpc>
              <a:buFont typeface="Arial" panose="020B0604020202020204" pitchFamily="34" charset="0"/>
              <a:buChar char="•"/>
            </a:pPr>
            <a:endParaRPr sz="3800" dirty="0">
              <a:solidFill>
                <a:prstClr val="black"/>
              </a:solidFill>
              <a:latin typeface="Arial"/>
              <a:cs typeface="Arial"/>
            </a:endParaRPr>
          </a:p>
        </p:txBody>
      </p:sp>
    </p:spTree>
    <p:extLst>
      <p:ext uri="{BB962C8B-B14F-4D97-AF65-F5344CB8AC3E}">
        <p14:creationId xmlns:p14="http://schemas.microsoft.com/office/powerpoint/2010/main" val="199756366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4F5560"/>
        </a:solidFill>
        <a:effectLst/>
      </p:bgPr>
    </p:bg>
    <p:spTree>
      <p:nvGrpSpPr>
        <p:cNvPr id="1" name=""/>
        <p:cNvGrpSpPr/>
        <p:nvPr/>
      </p:nvGrpSpPr>
      <p:grpSpPr>
        <a:xfrm>
          <a:off x="0" y="0"/>
          <a:ext cx="0" cy="0"/>
          <a:chOff x="0" y="0"/>
          <a:chExt cx="0" cy="0"/>
        </a:xfrm>
      </p:grpSpPr>
      <p:sp>
        <p:nvSpPr>
          <p:cNvPr id="4" name="object 8"/>
          <p:cNvSpPr txBox="1"/>
          <p:nvPr/>
        </p:nvSpPr>
        <p:spPr>
          <a:xfrm>
            <a:off x="863600" y="838200"/>
            <a:ext cx="11696700" cy="1000274"/>
          </a:xfrm>
          <a:prstGeom prst="rect">
            <a:avLst/>
          </a:prstGeom>
        </p:spPr>
        <p:txBody>
          <a:bodyPr vert="horz" wrap="square" lIns="0" tIns="0" rIns="0" bIns="0" rtlCol="0">
            <a:spAutoFit/>
          </a:bodyPr>
          <a:lstStyle/>
          <a:p>
            <a:r>
              <a:rPr lang="en-US" sz="6500" b="1" dirty="0" smtClean="0">
                <a:solidFill>
                  <a:srgbClr val="FFFFFF"/>
                </a:solidFill>
                <a:latin typeface="Arial" panose="020B0604020202020204" pitchFamily="34" charset="0"/>
                <a:cs typeface="Arial" panose="020B0604020202020204" pitchFamily="34" charset="0"/>
              </a:rPr>
              <a:t>Lessons emerging from TTF</a:t>
            </a:r>
            <a:endParaRPr lang="en-CA" sz="4500" b="1" dirty="0">
              <a:solidFill>
                <a:srgbClr val="FFFFFF"/>
              </a:solidFill>
              <a:latin typeface="Arial" panose="020B0604020202020204" pitchFamily="34" charset="0"/>
              <a:cs typeface="Arial" panose="020B0604020202020204" pitchFamily="34" charset="0"/>
            </a:endParaRPr>
          </a:p>
        </p:txBody>
      </p:sp>
      <p:sp>
        <p:nvSpPr>
          <p:cNvPr id="5" name="object 7"/>
          <p:cNvSpPr/>
          <p:nvPr/>
        </p:nvSpPr>
        <p:spPr>
          <a:xfrm>
            <a:off x="11809139" y="8665763"/>
            <a:ext cx="751161" cy="786130"/>
          </a:xfrm>
          <a:prstGeom prst="rect">
            <a:avLst/>
          </a:prstGeom>
          <a:blipFill>
            <a:blip r:embed="rId3" cstate="screen">
              <a:extLst>
                <a:ext uri="{28A0092B-C50C-407E-A947-70E740481C1C}">
                  <a14:useLocalDpi xmlns:a14="http://schemas.microsoft.com/office/drawing/2010/main" val="0"/>
                </a:ext>
              </a:extLst>
            </a:blip>
            <a:stretch>
              <a:fillRect/>
            </a:stretch>
          </a:blipFill>
        </p:spPr>
        <p:txBody>
          <a:bodyPr wrap="square" lIns="0" tIns="0" rIns="0" bIns="0" rtlCol="0"/>
          <a:lstStyle/>
          <a:p>
            <a:endParaRPr>
              <a:solidFill>
                <a:prstClr val="black"/>
              </a:solidFill>
            </a:endParaRPr>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63600" y="2396771"/>
            <a:ext cx="5181600" cy="6662057"/>
          </a:xfrm>
          <a:prstGeom prst="rect">
            <a:avLst/>
          </a:prstGeom>
        </p:spPr>
      </p:pic>
      <p:sp>
        <p:nvSpPr>
          <p:cNvPr id="7" name="object 5"/>
          <p:cNvSpPr txBox="1"/>
          <p:nvPr/>
        </p:nvSpPr>
        <p:spPr>
          <a:xfrm>
            <a:off x="7078294" y="2743200"/>
            <a:ext cx="5097189" cy="6093976"/>
          </a:xfrm>
          <a:prstGeom prst="rect">
            <a:avLst/>
          </a:prstGeom>
        </p:spPr>
        <p:txBody>
          <a:bodyPr vert="horz" wrap="square" lIns="0" tIns="0" rIns="0" bIns="0" rtlCol="0">
            <a:spAutoFit/>
          </a:bodyPr>
          <a:lstStyle/>
          <a:p>
            <a:pPr marL="12700"/>
            <a:r>
              <a:rPr sz="3600" dirty="0">
                <a:solidFill>
                  <a:srgbClr val="FFFFFF"/>
                </a:solidFill>
                <a:latin typeface="Arial" panose="020B0604020202020204" pitchFamily="34" charset="0"/>
                <a:cs typeface="Arial" panose="020B0604020202020204" pitchFamily="34" charset="0"/>
              </a:rPr>
              <a:t>»</a:t>
            </a:r>
            <a:r>
              <a:rPr sz="3600" spc="30" dirty="0">
                <a:solidFill>
                  <a:srgbClr val="FFFFFF"/>
                </a:solidFill>
                <a:latin typeface="Arial" panose="020B0604020202020204" pitchFamily="34" charset="0"/>
                <a:cs typeface="Arial" panose="020B0604020202020204" pitchFamily="34" charset="0"/>
              </a:rPr>
              <a:t> </a:t>
            </a:r>
            <a:r>
              <a:rPr lang="en-US" sz="3600" spc="-20" dirty="0" smtClean="0">
                <a:solidFill>
                  <a:srgbClr val="FFFFFF"/>
                </a:solidFill>
                <a:latin typeface="Arial" panose="020B0604020202020204" pitchFamily="34" charset="0"/>
                <a:cs typeface="Arial" panose="020B0604020202020204" pitchFamily="34" charset="0"/>
              </a:rPr>
              <a:t>Read the first issue of our </a:t>
            </a:r>
            <a:r>
              <a:rPr lang="en-US" sz="3600" i="1" spc="-20" dirty="0" err="1" smtClean="0">
                <a:solidFill>
                  <a:srgbClr val="FFFFFF"/>
                </a:solidFill>
                <a:latin typeface="Arial" panose="020B0604020202020204" pitchFamily="34" charset="0"/>
                <a:cs typeface="Arial" panose="020B0604020202020204" pitchFamily="34" charset="0"/>
              </a:rPr>
              <a:t>sNAPshots</a:t>
            </a:r>
            <a:r>
              <a:rPr lang="en-US" sz="3600" i="1" spc="-20" dirty="0" smtClean="0">
                <a:solidFill>
                  <a:srgbClr val="FFFFFF"/>
                </a:solidFill>
                <a:latin typeface="Arial" panose="020B0604020202020204" pitchFamily="34" charset="0"/>
                <a:cs typeface="Arial" panose="020B0604020202020204" pitchFamily="34" charset="0"/>
              </a:rPr>
              <a:t> </a:t>
            </a:r>
            <a:r>
              <a:rPr lang="en-US" sz="3600" spc="-20" dirty="0" smtClean="0">
                <a:solidFill>
                  <a:srgbClr val="FFFFFF"/>
                </a:solidFill>
                <a:latin typeface="Arial" panose="020B0604020202020204" pitchFamily="34" charset="0"/>
                <a:cs typeface="Arial" panose="020B0604020202020204" pitchFamily="34" charset="0"/>
              </a:rPr>
              <a:t>series to learn about the spectrum of approaches countries are taking to initiating sector integration in the NAP process</a:t>
            </a:r>
          </a:p>
          <a:p>
            <a:pPr marL="12700"/>
            <a:endParaRPr lang="en-US" sz="3600" spc="-20" dirty="0">
              <a:solidFill>
                <a:srgbClr val="FFFFFF"/>
              </a:solidFill>
              <a:latin typeface="Arial" panose="020B0604020202020204" pitchFamily="34" charset="0"/>
              <a:cs typeface="Arial" panose="020B0604020202020204" pitchFamily="34" charset="0"/>
            </a:endParaRPr>
          </a:p>
          <a:p>
            <a:pPr marL="12700"/>
            <a:r>
              <a:rPr lang="en-CA" sz="3600" dirty="0" smtClean="0">
                <a:solidFill>
                  <a:srgbClr val="FFFFFF"/>
                </a:solidFill>
                <a:latin typeface="Arial" panose="020B0604020202020204" pitchFamily="34" charset="0"/>
                <a:cs typeface="Arial" panose="020B0604020202020204" pitchFamily="34" charset="0"/>
              </a:rPr>
              <a:t>» Stay tuned for more country-focused issues on the topic</a:t>
            </a:r>
            <a:endParaRPr lang="en-US" sz="3600" spc="-20" dirty="0" smtClean="0">
              <a:solidFill>
                <a:srgbClr val="FFFFFF"/>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4900215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50200" y="0"/>
            <a:ext cx="13004800" cy="9753600"/>
          </a:xfrm>
          <a:prstGeom prst="rect">
            <a:avLst/>
          </a:prstGeom>
        </p:spPr>
      </p:pic>
      <p:grpSp>
        <p:nvGrpSpPr>
          <p:cNvPr id="8" name="Group 7"/>
          <p:cNvGrpSpPr/>
          <p:nvPr/>
        </p:nvGrpSpPr>
        <p:grpSpPr>
          <a:xfrm>
            <a:off x="0" y="0"/>
            <a:ext cx="9582150" cy="9753600"/>
            <a:chOff x="0" y="0"/>
            <a:chExt cx="9582150" cy="9753600"/>
          </a:xfrm>
          <a:solidFill>
            <a:srgbClr val="4F5560"/>
          </a:solidFill>
        </p:grpSpPr>
        <p:sp>
          <p:nvSpPr>
            <p:cNvPr id="3" name="object 3"/>
            <p:cNvSpPr/>
            <p:nvPr/>
          </p:nvSpPr>
          <p:spPr>
            <a:xfrm>
              <a:off x="0" y="0"/>
              <a:ext cx="9582150" cy="9753600"/>
            </a:xfrm>
            <a:custGeom>
              <a:avLst/>
              <a:gdLst/>
              <a:ahLst/>
              <a:cxnLst/>
              <a:rect l="l" t="t" r="r" b="b"/>
              <a:pathLst>
                <a:path w="9582150" h="9753600">
                  <a:moveTo>
                    <a:pt x="8817349" y="0"/>
                  </a:moveTo>
                  <a:lnTo>
                    <a:pt x="0" y="0"/>
                  </a:lnTo>
                  <a:lnTo>
                    <a:pt x="0" y="9753600"/>
                  </a:lnTo>
                  <a:lnTo>
                    <a:pt x="8817349" y="9753600"/>
                  </a:lnTo>
                  <a:lnTo>
                    <a:pt x="8998118" y="9184048"/>
                  </a:lnTo>
                  <a:lnTo>
                    <a:pt x="9170961" y="8525038"/>
                  </a:lnTo>
                  <a:lnTo>
                    <a:pt x="9315398" y="7839265"/>
                  </a:lnTo>
                  <a:lnTo>
                    <a:pt x="9430082" y="7129143"/>
                  </a:lnTo>
                  <a:lnTo>
                    <a:pt x="9513666" y="6397083"/>
                  </a:lnTo>
                  <a:lnTo>
                    <a:pt x="9564804" y="5645498"/>
                  </a:lnTo>
                  <a:lnTo>
                    <a:pt x="9582150" y="4876800"/>
                  </a:lnTo>
                  <a:lnTo>
                    <a:pt x="9564804" y="4108101"/>
                  </a:lnTo>
                  <a:lnTo>
                    <a:pt x="9513666" y="3356516"/>
                  </a:lnTo>
                  <a:lnTo>
                    <a:pt x="9430082" y="2624456"/>
                  </a:lnTo>
                  <a:lnTo>
                    <a:pt x="9315398" y="1914334"/>
                  </a:lnTo>
                  <a:lnTo>
                    <a:pt x="9170961" y="1228561"/>
                  </a:lnTo>
                  <a:lnTo>
                    <a:pt x="8998118" y="569551"/>
                  </a:lnTo>
                  <a:lnTo>
                    <a:pt x="8817349" y="0"/>
                  </a:lnTo>
                  <a:close/>
                </a:path>
              </a:pathLst>
            </a:custGeom>
            <a:grpFill/>
            <a:ln w="76200" cmpd="sng">
              <a:noFill/>
            </a:ln>
          </p:spPr>
          <p:txBody>
            <a:bodyPr wrap="square" lIns="0" tIns="0" rIns="0" bIns="0" rtlCol="0"/>
            <a:lstStyle/>
            <a:p>
              <a:endParaRPr>
                <a:solidFill>
                  <a:prstClr val="black"/>
                </a:solidFill>
              </a:endParaRPr>
            </a:p>
          </p:txBody>
        </p:sp>
        <p:sp>
          <p:nvSpPr>
            <p:cNvPr id="4" name="object 4"/>
            <p:cNvSpPr/>
            <p:nvPr/>
          </p:nvSpPr>
          <p:spPr>
            <a:xfrm>
              <a:off x="8788400" y="0"/>
              <a:ext cx="765175" cy="9753600"/>
            </a:xfrm>
            <a:custGeom>
              <a:avLst/>
              <a:gdLst/>
              <a:ahLst/>
              <a:cxnLst/>
              <a:rect l="l" t="t" r="r" b="b"/>
              <a:pathLst>
                <a:path w="765175" h="9753600">
                  <a:moveTo>
                    <a:pt x="0" y="9753600"/>
                  </a:moveTo>
                  <a:lnTo>
                    <a:pt x="180769" y="9184048"/>
                  </a:lnTo>
                  <a:lnTo>
                    <a:pt x="353612" y="8525038"/>
                  </a:lnTo>
                  <a:lnTo>
                    <a:pt x="498049" y="7839265"/>
                  </a:lnTo>
                  <a:lnTo>
                    <a:pt x="612733" y="7129143"/>
                  </a:lnTo>
                  <a:lnTo>
                    <a:pt x="696317" y="6397083"/>
                  </a:lnTo>
                  <a:lnTo>
                    <a:pt x="747455" y="5645498"/>
                  </a:lnTo>
                  <a:lnTo>
                    <a:pt x="764800" y="4876800"/>
                  </a:lnTo>
                  <a:lnTo>
                    <a:pt x="747455" y="4108101"/>
                  </a:lnTo>
                  <a:lnTo>
                    <a:pt x="696317" y="3356516"/>
                  </a:lnTo>
                  <a:lnTo>
                    <a:pt x="612733" y="2624456"/>
                  </a:lnTo>
                  <a:lnTo>
                    <a:pt x="498049" y="1914334"/>
                  </a:lnTo>
                  <a:lnTo>
                    <a:pt x="353612" y="1228561"/>
                  </a:lnTo>
                  <a:lnTo>
                    <a:pt x="180769" y="569551"/>
                  </a:lnTo>
                  <a:lnTo>
                    <a:pt x="0" y="0"/>
                  </a:lnTo>
                </a:path>
              </a:pathLst>
            </a:custGeom>
            <a:grpFill/>
            <a:ln w="63499">
              <a:solidFill>
                <a:srgbClr val="FFFFFF"/>
              </a:solidFill>
            </a:ln>
          </p:spPr>
          <p:txBody>
            <a:bodyPr wrap="square" lIns="0" tIns="0" rIns="0" bIns="0" rtlCol="0"/>
            <a:lstStyle/>
            <a:p>
              <a:endParaRPr>
                <a:solidFill>
                  <a:prstClr val="black"/>
                </a:solidFill>
              </a:endParaRPr>
            </a:p>
          </p:txBody>
        </p:sp>
      </p:grpSp>
      <p:sp>
        <p:nvSpPr>
          <p:cNvPr id="10" name="object 7"/>
          <p:cNvSpPr/>
          <p:nvPr/>
        </p:nvSpPr>
        <p:spPr>
          <a:xfrm>
            <a:off x="12028044" y="8738870"/>
            <a:ext cx="751161" cy="786130"/>
          </a:xfrm>
          <a:prstGeom prst="rect">
            <a:avLst/>
          </a:prstGeom>
          <a:blipFill>
            <a:blip r:embed="rId4" cstate="screen">
              <a:extLst>
                <a:ext uri="{28A0092B-C50C-407E-A947-70E740481C1C}">
                  <a14:useLocalDpi xmlns:a14="http://schemas.microsoft.com/office/drawing/2010/main" val="0"/>
                </a:ext>
              </a:extLst>
            </a:blip>
            <a:stretch>
              <a:fillRect/>
            </a:stretch>
          </a:blipFill>
        </p:spPr>
        <p:txBody>
          <a:bodyPr wrap="square" lIns="0" tIns="0" rIns="0" bIns="0" rtlCol="0"/>
          <a:lstStyle/>
          <a:p>
            <a:endParaRPr>
              <a:solidFill>
                <a:prstClr val="black"/>
              </a:solidFill>
            </a:endParaRPr>
          </a:p>
        </p:txBody>
      </p:sp>
      <p:sp>
        <p:nvSpPr>
          <p:cNvPr id="9" name="object 6"/>
          <p:cNvSpPr txBox="1"/>
          <p:nvPr/>
        </p:nvSpPr>
        <p:spPr>
          <a:xfrm>
            <a:off x="642303" y="3004899"/>
            <a:ext cx="7643495" cy="6401753"/>
          </a:xfrm>
          <a:prstGeom prst="rect">
            <a:avLst/>
          </a:prstGeom>
        </p:spPr>
        <p:txBody>
          <a:bodyPr vert="horz" wrap="square" lIns="0" tIns="0" rIns="0" bIns="0" rtlCol="0">
            <a:spAutoFit/>
          </a:bodyPr>
          <a:lstStyle/>
          <a:p>
            <a:pPr marL="457200" indent="-457200">
              <a:buFont typeface="Arial" panose="020B0604020202020204" pitchFamily="34" charset="0"/>
              <a:buChar char="•"/>
            </a:pPr>
            <a:r>
              <a:rPr lang="en-US" sz="3000" dirty="0" smtClean="0">
                <a:solidFill>
                  <a:prstClr val="white"/>
                </a:solidFill>
                <a:latin typeface="Arial" panose="020B0604020202020204" pitchFamily="34" charset="0"/>
                <a:cs typeface="Arial" panose="020B0604020202020204" pitchFamily="34" charset="0"/>
              </a:rPr>
              <a:t>First donor global coordination meeting held in July 2015</a:t>
            </a:r>
          </a:p>
          <a:p>
            <a:pPr marL="457200" indent="-457200">
              <a:buFont typeface="Arial" panose="020B0604020202020204" pitchFamily="34" charset="0"/>
              <a:buChar char="•"/>
            </a:pPr>
            <a:endParaRPr lang="en-US" sz="3000" dirty="0">
              <a:solidFill>
                <a:prstClr val="white"/>
              </a:solidFill>
              <a:latin typeface="Arial" panose="020B0604020202020204" pitchFamily="34" charset="0"/>
              <a:cs typeface="Arial" panose="020B0604020202020204" pitchFamily="34" charset="0"/>
            </a:endParaRPr>
          </a:p>
          <a:p>
            <a:pPr marL="457200" indent="-457200">
              <a:buFont typeface="Arial" panose="020B0604020202020204" pitchFamily="34" charset="0"/>
              <a:buChar char="•"/>
            </a:pPr>
            <a:r>
              <a:rPr lang="en-US" sz="3000" dirty="0" smtClean="0">
                <a:solidFill>
                  <a:prstClr val="white"/>
                </a:solidFill>
                <a:latin typeface="Arial" panose="020B0604020202020204" pitchFamily="34" charset="0"/>
                <a:cs typeface="Arial" panose="020B0604020202020204" pitchFamily="34" charset="0"/>
              </a:rPr>
              <a:t>Conducted mapping of NAP-relevant support by different development cooperation agencies</a:t>
            </a:r>
          </a:p>
          <a:p>
            <a:pPr marL="457200" indent="-457200">
              <a:buFont typeface="Arial" panose="020B0604020202020204" pitchFamily="34" charset="0"/>
              <a:buChar char="•"/>
            </a:pPr>
            <a:endParaRPr lang="en-US" sz="3000" dirty="0">
              <a:solidFill>
                <a:prstClr val="white"/>
              </a:solidFill>
              <a:latin typeface="Arial" panose="020B0604020202020204" pitchFamily="34" charset="0"/>
              <a:cs typeface="Arial" panose="020B0604020202020204" pitchFamily="34" charset="0"/>
            </a:endParaRPr>
          </a:p>
          <a:p>
            <a:pPr marL="457200" indent="-457200">
              <a:buFont typeface="Arial" panose="020B0604020202020204" pitchFamily="34" charset="0"/>
              <a:buChar char="•"/>
            </a:pPr>
            <a:r>
              <a:rPr lang="en-US" sz="3000" dirty="0" smtClean="0">
                <a:solidFill>
                  <a:prstClr val="white"/>
                </a:solidFill>
                <a:latin typeface="Arial" panose="020B0604020202020204" pitchFamily="34" charset="0"/>
                <a:cs typeface="Arial" panose="020B0604020202020204" pitchFamily="34" charset="0"/>
              </a:rPr>
              <a:t>Identified a continuum of levels of in-country coordination: awareness, results-oriented, joint financing/implementation</a:t>
            </a:r>
          </a:p>
          <a:p>
            <a:pPr marL="457200" indent="-457200">
              <a:buFont typeface="Arial" panose="020B0604020202020204" pitchFamily="34" charset="0"/>
              <a:buChar char="•"/>
            </a:pPr>
            <a:endParaRPr lang="en-US" sz="3000" dirty="0">
              <a:solidFill>
                <a:prstClr val="white"/>
              </a:solidFill>
              <a:latin typeface="Arial" panose="020B0604020202020204" pitchFamily="34" charset="0"/>
              <a:cs typeface="Arial" panose="020B0604020202020204" pitchFamily="34" charset="0"/>
            </a:endParaRPr>
          </a:p>
          <a:p>
            <a:pPr marL="457200" indent="-457200">
              <a:buFont typeface="Arial" panose="020B0604020202020204" pitchFamily="34" charset="0"/>
              <a:buChar char="•"/>
            </a:pPr>
            <a:r>
              <a:rPr lang="en-US" sz="3000" dirty="0" smtClean="0">
                <a:solidFill>
                  <a:prstClr val="white"/>
                </a:solidFill>
                <a:latin typeface="Arial" panose="020B0604020202020204" pitchFamily="34" charset="0"/>
                <a:cs typeface="Arial" panose="020B0604020202020204" pitchFamily="34" charset="0"/>
              </a:rPr>
              <a:t>This will inform upcoming in-country coordination activities…</a:t>
            </a:r>
          </a:p>
          <a:p>
            <a:pPr marL="457200" indent="-457200">
              <a:buFont typeface="Arial" panose="020B0604020202020204" pitchFamily="34" charset="0"/>
              <a:buChar char="•"/>
            </a:pPr>
            <a:endParaRPr lang="en-US" sz="2600" dirty="0">
              <a:solidFill>
                <a:prstClr val="white"/>
              </a:solidFill>
              <a:latin typeface="Arial" panose="020B0604020202020204" pitchFamily="34" charset="0"/>
              <a:cs typeface="Arial" panose="020B0604020202020204" pitchFamily="34" charset="0"/>
            </a:endParaRPr>
          </a:p>
        </p:txBody>
      </p:sp>
      <p:sp>
        <p:nvSpPr>
          <p:cNvPr id="11" name="object 8"/>
          <p:cNvSpPr txBox="1"/>
          <p:nvPr/>
        </p:nvSpPr>
        <p:spPr>
          <a:xfrm>
            <a:off x="977900" y="685851"/>
            <a:ext cx="7658100" cy="1974900"/>
          </a:xfrm>
          <a:prstGeom prst="rect">
            <a:avLst/>
          </a:prstGeom>
        </p:spPr>
        <p:txBody>
          <a:bodyPr vert="horz" wrap="square" lIns="0" tIns="0" rIns="0" bIns="0" rtlCol="0">
            <a:spAutoFit/>
          </a:bodyPr>
          <a:lstStyle/>
          <a:p>
            <a:pPr marL="12700">
              <a:lnSpc>
                <a:spcPts val="7709"/>
              </a:lnSpc>
              <a:tabLst>
                <a:tab pos="2202180" algn="l"/>
                <a:tab pos="4213225" algn="l"/>
              </a:tabLst>
            </a:pPr>
            <a:r>
              <a:rPr lang="en-CA" sz="6500" b="1" dirty="0" smtClean="0">
                <a:solidFill>
                  <a:srgbClr val="FFFFFF"/>
                </a:solidFill>
                <a:latin typeface="Arial"/>
                <a:cs typeface="Arial"/>
              </a:rPr>
              <a:t>Global donor </a:t>
            </a:r>
            <a:r>
              <a:rPr lang="en-CA" sz="6500" b="1" dirty="0">
                <a:solidFill>
                  <a:srgbClr val="FFFFFF"/>
                </a:solidFill>
                <a:latin typeface="Arial"/>
                <a:cs typeface="Arial"/>
              </a:rPr>
              <a:t>c</a:t>
            </a:r>
            <a:r>
              <a:rPr lang="en-CA" sz="6500" b="1" dirty="0" smtClean="0">
                <a:solidFill>
                  <a:srgbClr val="FFFFFF"/>
                </a:solidFill>
                <a:latin typeface="Arial"/>
                <a:cs typeface="Arial"/>
              </a:rPr>
              <a:t>oordination</a:t>
            </a:r>
            <a:endParaRPr sz="6500" b="1" dirty="0">
              <a:solidFill>
                <a:prstClr val="black"/>
              </a:solidFill>
              <a:latin typeface="Arial"/>
              <a:cs typeface="Arial"/>
            </a:endParaRPr>
          </a:p>
        </p:txBody>
      </p:sp>
    </p:spTree>
    <p:extLst>
      <p:ext uri="{BB962C8B-B14F-4D97-AF65-F5344CB8AC3E}">
        <p14:creationId xmlns:p14="http://schemas.microsoft.com/office/powerpoint/2010/main" val="202482322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636874"/>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2028</TotalTime>
  <Words>1223</Words>
  <Application>Microsoft Office PowerPoint</Application>
  <PresentationFormat>Custom</PresentationFormat>
  <Paragraphs>154</Paragraphs>
  <Slides>13</Slides>
  <Notes>13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13</vt:i4>
      </vt:variant>
    </vt:vector>
  </HeadingPairs>
  <TitlesOfParts>
    <vt:vector size="18" baseType="lpstr">
      <vt:lpstr>Adelle</vt:lpstr>
      <vt:lpstr>Arial</vt:lpstr>
      <vt:lpstr>Calibri</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Hayley Price-Kelly</dc:creator>
  <cp:lastModifiedBy>Hayley Price-Kelly</cp:lastModifiedBy>
  <cp:revision>61</cp:revision>
  <dcterms:created xsi:type="dcterms:W3CDTF">2015-04-11T20:54:24Z</dcterms:created>
  <dcterms:modified xsi:type="dcterms:W3CDTF">2015-12-22T14:48:01Z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2015-04-10T00:00:00Z</vt:filetime>
  </property>
  <property fmtid="{D5CDD505-2E9C-101B-9397-08002B2CF9AE}" pid="3" name="LastSaved">
    <vt:filetime>2015-04-12T00:00:00Z</vt:filetime>
  </property>
</Properties>
</file>