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9" r:id="rId2"/>
    <p:sldId id="295" r:id="rId3"/>
    <p:sldId id="307" r:id="rId4"/>
    <p:sldId id="298" r:id="rId5"/>
    <p:sldId id="305" r:id="rId6"/>
    <p:sldId id="297" r:id="rId7"/>
    <p:sldId id="282" r:id="rId8"/>
    <p:sldId id="299" r:id="rId9"/>
    <p:sldId id="296" r:id="rId10"/>
  </p:sldIdLst>
  <p:sldSz cx="9144000" cy="6858000" type="screen4x3"/>
  <p:notesSz cx="9906000" cy="6794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UTSCHININ Anna" initials="DA" lastIdx="1" clrIdx="0"/>
  <p:cmAuthor id="1" name="CAMPILLO Gisela" initials="CG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632"/>
    <a:srgbClr val="661533"/>
    <a:srgbClr val="669940"/>
    <a:srgbClr val="009999"/>
    <a:srgbClr val="BEA56E"/>
    <a:srgbClr val="326414"/>
    <a:srgbClr val="FFCD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1350" autoAdjust="0"/>
  </p:normalViewPr>
  <p:slideViewPr>
    <p:cSldViewPr snapToGrid="0">
      <p:cViewPr varScale="1">
        <p:scale>
          <a:sx n="88" d="100"/>
          <a:sy n="88" d="100"/>
        </p:scale>
        <p:origin x="65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1" d="100"/>
          <a:sy n="111" d="100"/>
        </p:scale>
        <p:origin x="3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11108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8C032-3CC7-4AF8-BEE6-332D031E9F37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3596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11108" y="6453596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2C7D1-E927-4B1A-B9ED-EF48E6677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729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11108" y="0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F4896-BFB1-4507-88B7-A99AA7B319FA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43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0600" y="3227387"/>
            <a:ext cx="792480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3596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1108" y="6453596"/>
            <a:ext cx="4292600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16F17-1547-40DA-B428-4C85D03FC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86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USD12.1 billion average between 2013 and 2014 in bilateral support,  multilateral average</a:t>
            </a:r>
            <a:r>
              <a:rPr lang="en-GB" baseline="0" dirty="0" smtClean="0"/>
              <a:t> USD3.9 billion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6F17-1547-40DA-B428-4C85D03FCFB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46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6F17-1547-40DA-B428-4C85D03FCFB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528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6EAAF-4D3F-4C4D-A9D0-3B5BCC5CE6B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224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6EAAF-4D3F-4C4D-A9D0-3B5BCC5CE6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03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sectors, in order (bilateral ODA 2013-2014):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Agriculture, Forestry and Fishing</a:t>
            </a:r>
            <a:r>
              <a:rPr lang="en-US" dirty="0" smtClean="0"/>
              <a:t>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Water Supply and Sanitation</a:t>
            </a:r>
            <a:r>
              <a:rPr lang="en-US" dirty="0" smtClean="0"/>
              <a:t>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General environmental protection</a:t>
            </a:r>
            <a:r>
              <a:rPr lang="en-US" dirty="0" smtClean="0"/>
              <a:t>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 sector</a:t>
            </a:r>
            <a:r>
              <a:rPr lang="en-US" dirty="0" smtClean="0"/>
              <a:t>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Humanitarian aid and Developmental Food Aid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C16F17-1547-40DA-B428-4C85D03FCF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76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9A746-33A7-4BC8-87F7-3B133FCECFF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700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065240"/>
          </a:xfrm>
          <a:prstGeom prst="rect">
            <a:avLst/>
          </a:prstGeom>
          <a:solidFill>
            <a:srgbClr val="CD6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62" y="2130425"/>
            <a:ext cx="7772400" cy="1470025"/>
          </a:xfrm>
        </p:spPr>
        <p:txBody>
          <a:bodyPr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462" y="3433194"/>
            <a:ext cx="6400800" cy="64385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896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www.oecd.org/dac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774884" y="0"/>
            <a:ext cx="380461" cy="6065240"/>
          </a:xfrm>
          <a:prstGeom prst="rect">
            <a:avLst/>
          </a:prstGeom>
          <a:solidFill>
            <a:srgbClr val="661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7566871" y="0"/>
            <a:ext cx="1208014" cy="6065240"/>
          </a:xfrm>
          <a:prstGeom prst="rect">
            <a:avLst/>
          </a:prstGeom>
          <a:gradFill>
            <a:gsLst>
              <a:gs pos="0">
                <a:srgbClr val="661533"/>
              </a:gs>
              <a:gs pos="100000">
                <a:srgbClr val="CD663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5957887"/>
            <a:ext cx="9152878" cy="908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136" y="6118216"/>
            <a:ext cx="1828806" cy="56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60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09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2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913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2086"/>
            <a:ext cx="8229600" cy="4525963"/>
          </a:xfrm>
        </p:spPr>
        <p:txBody>
          <a:bodyPr/>
          <a:lstStyle>
            <a:lvl1pPr>
              <a:buClr>
                <a:srgbClr val="661533"/>
              </a:buClr>
              <a:defRPr sz="2800"/>
            </a:lvl1pPr>
            <a:lvl2pPr>
              <a:buClr>
                <a:srgbClr val="CD6632"/>
              </a:buClr>
              <a:defRPr sz="2400"/>
            </a:lvl2pPr>
            <a:lvl3pPr>
              <a:buClr>
                <a:schemeClr val="bg1">
                  <a:lumMod val="65000"/>
                </a:schemeClr>
              </a:buCl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1349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19" y="442367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419" y="292349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59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46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31D4A8-7B12-4121-8742-B5F044DFEC67}" type="datetimeFigureOut">
              <a:rPr lang="en-GB" smtClean="0"/>
              <a:t>14/12/2015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651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73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76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24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312A3E4-044F-450C-91BD-FAA0A7B488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26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" y="6419311"/>
            <a:ext cx="2304288" cy="3779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49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8208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8854579" y="0"/>
            <a:ext cx="289420" cy="6858000"/>
          </a:xfrm>
          <a:prstGeom prst="rect">
            <a:avLst/>
          </a:prstGeom>
          <a:solidFill>
            <a:srgbClr val="CD6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9074171" y="0"/>
            <a:ext cx="81174" cy="6858000"/>
          </a:xfrm>
          <a:prstGeom prst="rect">
            <a:avLst/>
          </a:prstGeom>
          <a:solidFill>
            <a:srgbClr val="6615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8981098" y="0"/>
            <a:ext cx="104178" cy="6858000"/>
          </a:xfrm>
          <a:prstGeom prst="rect">
            <a:avLst/>
          </a:prstGeom>
          <a:gradFill>
            <a:gsLst>
              <a:gs pos="0">
                <a:srgbClr val="CD6632"/>
              </a:gs>
              <a:gs pos="100000">
                <a:srgbClr val="66153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919" y="6451134"/>
            <a:ext cx="1015527" cy="31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88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66153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D6632"/>
        </a:buClr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Stephanie.Ockenden@OECD.org" TargetMode="External"/><Relationship Id="rId13" Type="http://schemas.openxmlformats.org/officeDocument/2006/relationships/image" Target="../media/image11.png"/><Relationship Id="rId3" Type="http://schemas.openxmlformats.org/officeDocument/2006/relationships/hyperlink" Target="http://www.oecd.org/dac/environment-development/dac-epoctaskteam.htm" TargetMode="External"/><Relationship Id="rId7" Type="http://schemas.openxmlformats.org/officeDocument/2006/relationships/hyperlink" Target="http://www.oecd.org/dac/stats/climate-change.htm" TargetMode="Externa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ichael.Mullan@oecd.org" TargetMode="External"/><Relationship Id="rId11" Type="http://schemas.openxmlformats.org/officeDocument/2006/relationships/image" Target="../media/image9.png"/><Relationship Id="rId5" Type="http://schemas.openxmlformats.org/officeDocument/2006/relationships/hyperlink" Target="mailto:Jan.Corfee-Morlot@oecd.org" TargetMode="External"/><Relationship Id="rId15" Type="http://schemas.openxmlformats.org/officeDocument/2006/relationships/image" Target="../media/image13.jpeg"/><Relationship Id="rId10" Type="http://schemas.openxmlformats.org/officeDocument/2006/relationships/hyperlink" Target="mailto:Valerie.Gaveau@OECD.org" TargetMode="External"/><Relationship Id="rId4" Type="http://schemas.openxmlformats.org/officeDocument/2006/relationships/hyperlink" Target="http://www.oecd.org/env/cc/adaptation-work-areas.htm" TargetMode="External"/><Relationship Id="rId9" Type="http://schemas.openxmlformats.org/officeDocument/2006/relationships/hyperlink" Target="mailto:Gisela.Campilo@OECD.org" TargetMode="External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462" y="2130425"/>
            <a:ext cx="7310351" cy="1470025"/>
          </a:xfrm>
        </p:spPr>
        <p:txBody>
          <a:bodyPr>
            <a:normAutofit/>
          </a:bodyPr>
          <a:lstStyle/>
          <a:p>
            <a:r>
              <a:rPr lang="en-GB" sz="3000" dirty="0" smtClean="0"/>
              <a:t>Adaptation in national development and climate change planning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243" y="3590356"/>
            <a:ext cx="7185131" cy="1781744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1800" dirty="0" smtClean="0"/>
              <a:t>Jan </a:t>
            </a:r>
            <a:r>
              <a:rPr lang="en-GB" sz="1800" dirty="0" err="1" smtClean="0"/>
              <a:t>Corfee-Morlot</a:t>
            </a:r>
            <a:r>
              <a:rPr lang="en-GB" sz="1800" dirty="0" smtClean="0"/>
              <a:t>, </a:t>
            </a:r>
          </a:p>
          <a:p>
            <a:r>
              <a:rPr lang="en-GB" sz="1800" dirty="0" smtClean="0"/>
              <a:t>Head of Environment and Development Unit, </a:t>
            </a:r>
          </a:p>
          <a:p>
            <a:r>
              <a:rPr lang="en-GB" sz="1800" dirty="0" smtClean="0"/>
              <a:t>Development Co-operation Directorate, OECD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5" y="692459"/>
            <a:ext cx="3595427" cy="62028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5957887"/>
            <a:ext cx="9152878" cy="908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136" y="6118216"/>
            <a:ext cx="1828806" cy="56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0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</a:rPr>
              <a:t>OECD work on adaptation and development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947" y="981033"/>
            <a:ext cx="8399721" cy="536958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solidFill>
                  <a:srgbClr val="661533"/>
                </a:solidFill>
              </a:rPr>
              <a:t>Task Team on Adaptation </a:t>
            </a:r>
            <a:r>
              <a:rPr lang="en-GB" b="1" dirty="0">
                <a:solidFill>
                  <a:srgbClr val="661533"/>
                </a:solidFill>
              </a:rPr>
              <a:t>and </a:t>
            </a:r>
            <a:r>
              <a:rPr lang="en-GB" b="1" dirty="0" smtClean="0">
                <a:solidFill>
                  <a:srgbClr val="661533"/>
                </a:solidFill>
              </a:rPr>
              <a:t>Development </a:t>
            </a:r>
            <a:r>
              <a:rPr lang="en-GB" dirty="0" smtClean="0">
                <a:solidFill>
                  <a:srgbClr val="661533"/>
                </a:solidFill>
              </a:rPr>
              <a:t>– </a:t>
            </a:r>
            <a:r>
              <a:rPr lang="en-GB" dirty="0" smtClean="0"/>
              <a:t>since 2007</a:t>
            </a:r>
          </a:p>
          <a:p>
            <a:pPr lvl="1"/>
            <a:r>
              <a:rPr lang="en-GB" dirty="0" smtClean="0"/>
              <a:t>Created to develop guidance for mainstreaming adaptation into development planning</a:t>
            </a:r>
          </a:p>
          <a:p>
            <a:pPr lvl="2"/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Integrating Climate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hange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daptation into Development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GB" b="1" i="1" dirty="0" smtClean="0">
                <a:solidFill>
                  <a:schemeClr val="accent6">
                    <a:lumMod val="75000"/>
                  </a:schemeClr>
                </a:solidFill>
              </a:rPr>
              <a:t>o-operation: Policy Guidance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</a:rPr>
              <a:t>(2009)</a:t>
            </a:r>
          </a:p>
          <a:p>
            <a:pPr lvl="1"/>
            <a:r>
              <a:rPr lang="en-GB" dirty="0" smtClean="0"/>
              <a:t>Promoting good practice and peer-learning across bilateral donors</a:t>
            </a:r>
          </a:p>
          <a:p>
            <a:pPr lvl="1"/>
            <a:r>
              <a:rPr lang="en-GB" dirty="0" smtClean="0"/>
              <a:t>Past work: </a:t>
            </a:r>
          </a:p>
          <a:p>
            <a:pPr lvl="2"/>
            <a:r>
              <a:rPr lang="en-GB" dirty="0" smtClean="0"/>
              <a:t>Monitoring and Evaluation, Risk Screening tools </a:t>
            </a:r>
          </a:p>
          <a:p>
            <a:pPr lvl="1"/>
            <a:r>
              <a:rPr lang="en-GB" dirty="0" smtClean="0"/>
              <a:t>Current work:</a:t>
            </a:r>
          </a:p>
          <a:p>
            <a:pPr lvl="2"/>
            <a:r>
              <a:rPr lang="en-GB" dirty="0" smtClean="0"/>
              <a:t>Evaluating progress on mainstreaming adaptation into development planning: urban – rural linkages and ecosystems </a:t>
            </a:r>
          </a:p>
          <a:p>
            <a:pPr lvl="2"/>
            <a:r>
              <a:rPr lang="en-GB" dirty="0" smtClean="0"/>
              <a:t>Disaster risk management and financing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>
                <a:solidFill>
                  <a:srgbClr val="661533"/>
                </a:solidFill>
              </a:rPr>
              <a:t>Climate-related development finance – DAC statistics</a:t>
            </a:r>
          </a:p>
          <a:p>
            <a:pPr lvl="1"/>
            <a:r>
              <a:rPr lang="en-GB" dirty="0"/>
              <a:t>Rio markers bilateral commitments – adaptation data 2010 - 2014</a:t>
            </a:r>
          </a:p>
          <a:p>
            <a:pPr lvl="1"/>
            <a:r>
              <a:rPr lang="en-GB" dirty="0"/>
              <a:t>Data from MDBs, GEF, AF and CIFs and UAE reporting since 2013</a:t>
            </a:r>
          </a:p>
          <a:p>
            <a:pPr marL="914400" lvl="2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95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661533"/>
                </a:solidFill>
              </a:rPr>
              <a:t>Development </a:t>
            </a:r>
            <a:r>
              <a:rPr lang="en-GB" dirty="0">
                <a:solidFill>
                  <a:srgbClr val="661533"/>
                </a:solidFill>
              </a:rPr>
              <a:t>finance targeting adaptation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1" y="2101516"/>
            <a:ext cx="8232234" cy="378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8357" y="1219202"/>
            <a:ext cx="74756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Total adaptation-related development finance</a:t>
            </a:r>
            <a:br>
              <a:rPr lang="en-US" dirty="0"/>
            </a:br>
            <a:r>
              <a:rPr lang="en-US" dirty="0"/>
              <a:t>2010-14, bilateral and multilateral commitments, USD billion, </a:t>
            </a:r>
          </a:p>
          <a:p>
            <a:pPr algn="ctr"/>
            <a:r>
              <a:rPr lang="en-US" dirty="0"/>
              <a:t>constant 2013 prices</a:t>
            </a:r>
            <a:endParaRPr lang="en-GB" dirty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8357" y="6079958"/>
            <a:ext cx="3192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Source: OECD DAC CRS (2015)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71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728" y="-481263"/>
            <a:ext cx="9461728" cy="663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5116" y="867019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rgbClr val="661533"/>
                </a:solidFill>
              </a:rPr>
              <a:t>Geographic distribution of adaptation-related development finance-by country</a:t>
            </a:r>
            <a:endParaRPr lang="en-GB" dirty="0">
              <a:solidFill>
                <a:srgbClr val="6615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6105" y="5694584"/>
            <a:ext cx="3192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Source: OECD DAC CRS (2015)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20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1" b="7837"/>
          <a:stretch/>
        </p:blipFill>
        <p:spPr>
          <a:xfrm>
            <a:off x="609600" y="614948"/>
            <a:ext cx="7391400" cy="570564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09600" y="64913"/>
            <a:ext cx="8077200" cy="785319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661533"/>
                </a:solidFill>
              </a:rPr>
              <a:t>Geographic distribution of adaptation-related development finance-by region</a:t>
            </a:r>
            <a:endParaRPr lang="en-GB" dirty="0">
              <a:solidFill>
                <a:srgbClr val="661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3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0420" y="64913"/>
            <a:ext cx="9079832" cy="1143000"/>
          </a:xfrm>
        </p:spPr>
        <p:txBody>
          <a:bodyPr>
            <a:normAutofit/>
          </a:bodyPr>
          <a:lstStyle/>
          <a:p>
            <a:r>
              <a:rPr lang="en-GB" sz="2700" dirty="0" smtClean="0">
                <a:solidFill>
                  <a:srgbClr val="661533"/>
                </a:solidFill>
              </a:rPr>
              <a:t>Mainstreaming Adaptation in Development Planning</a:t>
            </a:r>
            <a:endParaRPr lang="en-GB" sz="2700" dirty="0">
              <a:solidFill>
                <a:srgbClr val="6615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3" y="1382086"/>
            <a:ext cx="8601075" cy="477582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Chose </a:t>
            </a:r>
            <a:r>
              <a:rPr lang="en-GB" b="1" dirty="0" smtClean="0">
                <a:solidFill>
                  <a:srgbClr val="CD6632"/>
                </a:solidFill>
              </a:rPr>
              <a:t>15 countries </a:t>
            </a:r>
            <a:r>
              <a:rPr lang="en-GB" dirty="0" smtClean="0"/>
              <a:t>based on </a:t>
            </a:r>
            <a:r>
              <a:rPr lang="en-GB" b="1" dirty="0" smtClean="0">
                <a:solidFill>
                  <a:srgbClr val="CD6632"/>
                </a:solidFill>
              </a:rPr>
              <a:t>top recipients </a:t>
            </a:r>
            <a:r>
              <a:rPr lang="en-GB" dirty="0" smtClean="0"/>
              <a:t>of bilateral adaptation-related ODA </a:t>
            </a:r>
            <a:r>
              <a:rPr lang="en-GB" b="1" dirty="0" smtClean="0">
                <a:solidFill>
                  <a:srgbClr val="CD6632"/>
                </a:solidFill>
              </a:rPr>
              <a:t>by region</a:t>
            </a:r>
          </a:p>
          <a:p>
            <a:r>
              <a:rPr lang="en-GB" b="1" dirty="0">
                <a:solidFill>
                  <a:srgbClr val="CD6632"/>
                </a:solidFill>
              </a:rPr>
              <a:t>Review of latest national development plan </a:t>
            </a:r>
            <a:r>
              <a:rPr lang="en-GB" dirty="0" smtClean="0"/>
              <a:t>(NDP), climate change plans, and other related plans (e.g. green growth, sustainable development)</a:t>
            </a:r>
          </a:p>
          <a:p>
            <a:r>
              <a:rPr lang="en-GB" dirty="0"/>
              <a:t>Identified </a:t>
            </a:r>
            <a:r>
              <a:rPr lang="en-GB" b="1" dirty="0">
                <a:solidFill>
                  <a:srgbClr val="CD6632"/>
                </a:solidFill>
              </a:rPr>
              <a:t>how frequently </a:t>
            </a:r>
            <a:r>
              <a:rPr lang="en-GB" b="1" dirty="0" smtClean="0">
                <a:solidFill>
                  <a:srgbClr val="CD6632"/>
                </a:solidFill>
              </a:rPr>
              <a:t>adaptation or resilience </a:t>
            </a:r>
            <a:r>
              <a:rPr lang="en-GB" dirty="0"/>
              <a:t>is referred to and in </a:t>
            </a:r>
            <a:r>
              <a:rPr lang="en-GB" b="1" dirty="0" smtClean="0">
                <a:solidFill>
                  <a:srgbClr val="CD6632"/>
                </a:solidFill>
              </a:rPr>
              <a:t>which non-environment sectors. </a:t>
            </a:r>
            <a:endParaRPr lang="en-GB" dirty="0" smtClean="0"/>
          </a:p>
          <a:p>
            <a:r>
              <a:rPr lang="en-GB" dirty="0" smtClean="0"/>
              <a:t>For climate change plans, focused on adaptation sections with some exceptions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169"/>
            <a:ext cx="8839200" cy="451556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661533"/>
                </a:solidFill>
              </a:rPr>
              <a:t>Results: How integrated is adaptation in national development plans?</a:t>
            </a:r>
            <a:endParaRPr lang="en-GB" sz="2000" dirty="0">
              <a:solidFill>
                <a:srgbClr val="661533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559044"/>
              </p:ext>
            </p:extLst>
          </p:nvPr>
        </p:nvGraphicFramePr>
        <p:xfrm>
          <a:off x="0" y="454525"/>
          <a:ext cx="8861779" cy="640385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749487"/>
                <a:gridCol w="2012481"/>
                <a:gridCol w="2504168"/>
                <a:gridCol w="2595643"/>
              </a:tblGrid>
              <a:tr h="119681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Country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Integration of adaptation into NDP*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% of total</a:t>
                      </a:r>
                      <a:r>
                        <a:rPr lang="en-GB" baseline="0" dirty="0" smtClean="0"/>
                        <a:t> bilateral ODA targeting adaptation</a:t>
                      </a:r>
                      <a:r>
                        <a:rPr lang="en-GB" sz="1200" baseline="0" dirty="0" smtClean="0"/>
                        <a:t>**</a:t>
                      </a:r>
                      <a:r>
                        <a:rPr lang="en-GB" baseline="0" dirty="0" smtClean="0"/>
                        <a:t> in 2011-13 </a:t>
                      </a:r>
                    </a:p>
                    <a:p>
                      <a:pPr algn="ctr"/>
                      <a:r>
                        <a:rPr lang="en-GB" sz="1200" baseline="0" dirty="0" smtClean="0"/>
                        <a:t>**</a:t>
                      </a:r>
                      <a:r>
                        <a:rPr lang="en-GB" sz="1200" baseline="0" dirty="0" err="1" smtClean="0"/>
                        <a:t>principal+significant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Bilateral ODA</a:t>
                      </a:r>
                      <a:r>
                        <a:rPr lang="en-GB" sz="1200" dirty="0" smtClean="0"/>
                        <a:t>*</a:t>
                      </a:r>
                      <a:r>
                        <a:rPr lang="en-GB" dirty="0" smtClean="0"/>
                        <a:t> targeting adaptation (annual </a:t>
                      </a:r>
                      <a:r>
                        <a:rPr lang="en-GB" dirty="0" err="1" smtClean="0"/>
                        <a:t>avg</a:t>
                      </a:r>
                      <a:r>
                        <a:rPr lang="en-GB" dirty="0" smtClean="0"/>
                        <a:t> 2011-13, USD</a:t>
                      </a:r>
                      <a:r>
                        <a:rPr lang="en-GB" baseline="0" dirty="0" smtClean="0"/>
                        <a:t> million) </a:t>
                      </a:r>
                      <a:r>
                        <a:rPr lang="en-GB" sz="1200" baseline="0" dirty="0" smtClean="0"/>
                        <a:t>**</a:t>
                      </a:r>
                      <a:r>
                        <a:rPr lang="en-GB" sz="1200" baseline="0" dirty="0" err="1" smtClean="0"/>
                        <a:t>principal+significant</a:t>
                      </a:r>
                      <a:endParaRPr lang="en-GB" sz="1200" dirty="0" smtClean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Bangladesh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9A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296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Bolivia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FFCD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26%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103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Cambodia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9A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18%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119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Costa Rica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9A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27%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16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Ethiopia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10%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194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India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FFCD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532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Indonesia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FFCD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6%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119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Kenya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FFCD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8%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172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Peru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FFCD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23%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139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Philippines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9A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13%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209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Solomon Islands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33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Tanzania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11%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185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Tunisia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12%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156</a:t>
                      </a:r>
                      <a:endParaRPr lang="en-GB" sz="1500" dirty="0"/>
                    </a:p>
                  </a:txBody>
                  <a:tcPr/>
                </a:tc>
              </a:tr>
              <a:tr h="349071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Viet Nam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17%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583</a:t>
                      </a:r>
                      <a:endParaRPr lang="en-GB" sz="15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Zambia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>
                    <a:solidFill>
                      <a:srgbClr val="9AB4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9%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73</a:t>
                      </a:r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3785937" y="529389"/>
            <a:ext cx="5117431" cy="632861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61533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D6632"/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b="1" dirty="0">
                <a:solidFill>
                  <a:srgbClr val="CD6632"/>
                </a:solidFill>
              </a:rPr>
              <a:t>Key findings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400" dirty="0" smtClean="0"/>
              <a:t>Climate change (CC) is mentioned in all NDPs (National Development Plans) reviewed, adaptation in all but one – but the </a:t>
            </a:r>
            <a:r>
              <a:rPr lang="en-GB" sz="2400" b="1" dirty="0" smtClean="0">
                <a:solidFill>
                  <a:srgbClr val="CD6632"/>
                </a:solidFill>
              </a:rPr>
              <a:t>degree of sectoral integration varies considerably</a:t>
            </a:r>
            <a:r>
              <a:rPr lang="en-GB" sz="2400" dirty="0" smtClean="0">
                <a:solidFill>
                  <a:srgbClr val="CD6632"/>
                </a:solidFill>
              </a:rPr>
              <a:t>.</a:t>
            </a:r>
            <a:endParaRPr lang="en-GB" sz="2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400" dirty="0" smtClean="0"/>
              <a:t>In both NDPs and CC plans, adaptation most frequently linked to </a:t>
            </a:r>
            <a:r>
              <a:rPr lang="en-GB" sz="2400" b="1" dirty="0" smtClean="0">
                <a:solidFill>
                  <a:srgbClr val="CD6632"/>
                </a:solidFill>
              </a:rPr>
              <a:t>agriculture/food security</a:t>
            </a:r>
            <a:r>
              <a:rPr lang="en-GB" sz="2400" dirty="0" smtClean="0"/>
              <a:t>, to </a:t>
            </a:r>
            <a:r>
              <a:rPr lang="en-GB" sz="2400" b="1" dirty="0" smtClean="0">
                <a:solidFill>
                  <a:srgbClr val="CD6632"/>
                </a:solidFill>
              </a:rPr>
              <a:t>forests</a:t>
            </a:r>
            <a:r>
              <a:rPr lang="en-GB" sz="2400" dirty="0" smtClean="0"/>
              <a:t> and to </a:t>
            </a:r>
            <a:r>
              <a:rPr lang="en-GB" sz="2400" b="1" dirty="0" smtClean="0">
                <a:solidFill>
                  <a:srgbClr val="CD6632"/>
                </a:solidFill>
              </a:rPr>
              <a:t>watersheds</a:t>
            </a:r>
            <a:r>
              <a:rPr lang="en-GB" sz="24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400" dirty="0" smtClean="0"/>
              <a:t>Climate change, and specifically adaptation, is </a:t>
            </a:r>
            <a:r>
              <a:rPr lang="en-GB" sz="2400" b="1" dirty="0" smtClean="0">
                <a:solidFill>
                  <a:srgbClr val="CD6632"/>
                </a:solidFill>
              </a:rPr>
              <a:t>frequently linked to livelihoods</a:t>
            </a:r>
            <a:r>
              <a:rPr lang="en-GB" sz="2400" b="1" dirty="0" smtClean="0"/>
              <a:t> </a:t>
            </a:r>
            <a:r>
              <a:rPr lang="en-GB" sz="2400" dirty="0" smtClean="0"/>
              <a:t>(agriculture, coastal zones, forestry), and </a:t>
            </a:r>
            <a:r>
              <a:rPr lang="en-GB" sz="2400" b="1" dirty="0" smtClean="0">
                <a:solidFill>
                  <a:srgbClr val="CD6632"/>
                </a:solidFill>
              </a:rPr>
              <a:t>livelihood diversification </a:t>
            </a:r>
            <a:r>
              <a:rPr lang="en-GB" sz="2400" dirty="0" smtClean="0"/>
              <a:t>is a frequently mentioned adaptation measure.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400" b="1" dirty="0" smtClean="0">
                <a:solidFill>
                  <a:srgbClr val="CD6632"/>
                </a:solidFill>
              </a:rPr>
              <a:t>Urban adaptation </a:t>
            </a:r>
            <a:r>
              <a:rPr lang="en-GB" sz="2400" dirty="0" smtClean="0"/>
              <a:t>focuses on </a:t>
            </a:r>
            <a:r>
              <a:rPr lang="en-GB" sz="2400" b="1" dirty="0" smtClean="0">
                <a:solidFill>
                  <a:srgbClr val="CD6632"/>
                </a:solidFill>
              </a:rPr>
              <a:t>integrating adaptation considerations into building codes/design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5158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7" b="7603"/>
          <a:stretch/>
        </p:blipFill>
        <p:spPr>
          <a:xfrm>
            <a:off x="1287379" y="946483"/>
            <a:ext cx="6858000" cy="540619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4913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661533"/>
                </a:solidFill>
              </a:rPr>
              <a:t>Integration of climate change into key sectors</a:t>
            </a:r>
            <a:endParaRPr lang="en-GB" dirty="0">
              <a:solidFill>
                <a:srgbClr val="6615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411760" y="663466"/>
            <a:ext cx="6300000" cy="669414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802688" y="6411913"/>
            <a:ext cx="341312" cy="244475"/>
          </a:xfrm>
          <a:prstGeom prst="rect">
            <a:avLst/>
          </a:prstGeom>
        </p:spPr>
        <p:txBody>
          <a:bodyPr/>
          <a:lstStyle/>
          <a:p>
            <a:fld id="{D134E202-F911-4392-AF10-206939ED06EE}" type="slidenum">
              <a:rPr lang="en-GB" smtClean="0"/>
              <a:t>9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62798" y="235728"/>
            <a:ext cx="7957392" cy="37856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Adaptation </a:t>
            </a:r>
            <a:r>
              <a:rPr lang="en-GB" dirty="0"/>
              <a:t>and Development  </a:t>
            </a:r>
            <a:endParaRPr lang="en-US" dirty="0"/>
          </a:p>
          <a:p>
            <a:pPr lvl="1"/>
            <a:r>
              <a:rPr lang="en-US" sz="1400" dirty="0">
                <a:hlinkClick r:id="rId3"/>
              </a:rPr>
              <a:t>http://www.oecd.org/dac/environment-development/dac-epoctaskteam.htm</a:t>
            </a:r>
            <a:r>
              <a:rPr lang="en-US" sz="1400" dirty="0"/>
              <a:t> </a:t>
            </a:r>
          </a:p>
          <a:p>
            <a:pPr lvl="1"/>
            <a:r>
              <a:rPr lang="en-US" sz="1400" dirty="0">
                <a:hlinkClick r:id="rId4"/>
              </a:rPr>
              <a:t>http://www.oecd.org/env/cc/adaptation-work-areas.htm</a:t>
            </a:r>
            <a:r>
              <a:rPr lang="en-US" sz="1400" dirty="0"/>
              <a:t>  </a:t>
            </a:r>
          </a:p>
          <a:p>
            <a:pPr lvl="1"/>
            <a:r>
              <a:rPr lang="en-US" dirty="0" smtClean="0"/>
              <a:t>Contacts:</a:t>
            </a:r>
          </a:p>
          <a:p>
            <a:pPr lvl="1"/>
            <a:r>
              <a:rPr lang="en-GB" dirty="0" smtClean="0">
                <a:hlinkClick r:id="rId5"/>
              </a:rPr>
              <a:t>Jan.Corfee-Morlot@oecd.org</a:t>
            </a:r>
            <a:r>
              <a:rPr lang="en-GB" dirty="0" smtClean="0"/>
              <a:t>  and </a:t>
            </a:r>
            <a:r>
              <a:rPr lang="en-GB" dirty="0" smtClean="0">
                <a:hlinkClick r:id="rId6"/>
              </a:rPr>
              <a:t>Michael.Mullan@oecd.org</a:t>
            </a:r>
            <a:r>
              <a:rPr lang="en-GB" dirty="0" smtClean="0"/>
              <a:t>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Climate-related </a:t>
            </a:r>
            <a:r>
              <a:rPr lang="en-US" dirty="0"/>
              <a:t>statistics and analysis</a:t>
            </a:r>
            <a:endParaRPr lang="en-GB" dirty="0"/>
          </a:p>
          <a:p>
            <a:pPr lvl="1"/>
            <a:r>
              <a:rPr lang="en-US" sz="1400" dirty="0">
                <a:hlinkClick r:id="rId7"/>
              </a:rPr>
              <a:t>http://www.oecd.org/dac/stats/climate-change.htm</a:t>
            </a:r>
            <a:r>
              <a:rPr lang="en-US" sz="1400" dirty="0"/>
              <a:t> </a:t>
            </a:r>
          </a:p>
          <a:p>
            <a:pPr lvl="1"/>
            <a:r>
              <a:rPr lang="en-US" dirty="0"/>
              <a:t>Contacts:</a:t>
            </a:r>
          </a:p>
          <a:p>
            <a:pPr lvl="1"/>
            <a:r>
              <a:rPr lang="en-GB" dirty="0" smtClean="0">
                <a:hlinkClick r:id="rId8"/>
              </a:rPr>
              <a:t>Stephanie.Ockenden@OECD.org</a:t>
            </a:r>
            <a:r>
              <a:rPr lang="en-GB" dirty="0" smtClean="0"/>
              <a:t>,  </a:t>
            </a:r>
            <a:r>
              <a:rPr lang="en-GB" dirty="0" smtClean="0">
                <a:hlinkClick r:id="rId9"/>
              </a:rPr>
              <a:t>Gisela.Campilo@OECD.org</a:t>
            </a:r>
            <a:r>
              <a:rPr lang="en-GB" dirty="0" smtClean="0"/>
              <a:t>  </a:t>
            </a:r>
            <a:r>
              <a:rPr lang="en-GB" dirty="0"/>
              <a:t>and </a:t>
            </a:r>
            <a:r>
              <a:rPr lang="en-GB" dirty="0">
                <a:hlinkClick r:id="rId10"/>
              </a:rPr>
              <a:t>Valerie.Gaveau@OECD.org</a:t>
            </a:r>
            <a:endParaRPr lang="en-GB" sz="1600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1494" y="235728"/>
            <a:ext cx="7920000" cy="3327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 Visit out websites</a:t>
            </a:r>
            <a:endParaRPr lang="en-US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98" y="4029740"/>
            <a:ext cx="4157427" cy="240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5" t="8733" r="32945" b="28456"/>
          <a:stretch>
            <a:fillRect/>
          </a:stretch>
        </p:blipFill>
        <p:spPr bwMode="auto">
          <a:xfrm>
            <a:off x="4749337" y="3949400"/>
            <a:ext cx="1159077" cy="1736358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9" t="8733" r="26123" b="5161"/>
          <a:stretch>
            <a:fillRect/>
          </a:stretch>
        </p:blipFill>
        <p:spPr bwMode="auto">
          <a:xfrm>
            <a:off x="5246327" y="4508136"/>
            <a:ext cx="1147797" cy="1594479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S:\Data\ENVIRONET\1 Admin\Communications\Website\Pictures\Climate Finance flyer Dec 2014 icon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225" y="3949400"/>
            <a:ext cx="1131584" cy="160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 descr="S:\Data\ENVIRONET\1 Admin\Communications\Website\Pictures\Urban Adaptation Flyer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335" y="4593196"/>
            <a:ext cx="1165257" cy="1594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12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6530</TotalTime>
  <Words>539</Words>
  <Application>Microsoft Office PowerPoint</Application>
  <PresentationFormat>On-screen Show (4:3)</PresentationFormat>
  <Paragraphs>110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Adaptation in national development and climate change planning</vt:lpstr>
      <vt:lpstr>OECD work on adaptation and development</vt:lpstr>
      <vt:lpstr>Development finance targeting adaptation</vt:lpstr>
      <vt:lpstr>Geographic distribution of adaptation-related development finance-by country</vt:lpstr>
      <vt:lpstr>Geographic distribution of adaptation-related development finance-by region</vt:lpstr>
      <vt:lpstr>Mainstreaming Adaptation in Development Planning</vt:lpstr>
      <vt:lpstr>Results: How integrated is adaptation in national development plans?</vt:lpstr>
      <vt:lpstr>Integration of climate change into key sectors</vt:lpstr>
      <vt:lpstr>Thank you!</vt:lpstr>
    </vt:vector>
  </TitlesOfParts>
  <Company>OECD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COIC Stephanie</dc:creator>
  <cp:lastModifiedBy>Hayley Price-Kelly</cp:lastModifiedBy>
  <cp:revision>158</cp:revision>
  <cp:lastPrinted>2015-06-10T13:02:29Z</cp:lastPrinted>
  <dcterms:created xsi:type="dcterms:W3CDTF">2014-04-22T14:24:24Z</dcterms:created>
  <dcterms:modified xsi:type="dcterms:W3CDTF">2015-12-14T13:33:24Z</dcterms:modified>
</cp:coreProperties>
</file>