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7" r:id="rId2"/>
    <p:sldId id="271" r:id="rId3"/>
    <p:sldId id="272" r:id="rId4"/>
    <p:sldId id="273" r:id="rId5"/>
    <p:sldId id="274" r:id="rId6"/>
    <p:sldId id="279" r:id="rId7"/>
    <p:sldId id="277" r:id="rId8"/>
    <p:sldId id="278" r:id="rId9"/>
    <p:sldId id="265" r:id="rId10"/>
    <p:sldId id="281" r:id="rId11"/>
    <p:sldId id="280" r:id="rId12"/>
  </p:sldIdLst>
  <p:sldSz cx="13004800" cy="9753600"/>
  <p:notesSz cx="13004800" cy="9753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5560"/>
    <a:srgbClr val="EA431F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736" autoAdjust="0"/>
  </p:normalViewPr>
  <p:slideViewPr>
    <p:cSldViewPr>
      <p:cViewPr varScale="1">
        <p:scale>
          <a:sx n="54" d="100"/>
          <a:sy n="54" d="100"/>
        </p:scale>
        <p:origin x="100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635625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7366000" y="0"/>
            <a:ext cx="5635625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C6350E-EAEB-9747-8CB3-B4B8FC289375}" type="datetimeFigureOut">
              <a:rPr lang="en-US" smtClean="0"/>
              <a:t>12/9/2015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0" y="731838"/>
            <a:ext cx="4876800" cy="3657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300163" y="4632325"/>
            <a:ext cx="10404475" cy="43894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64650"/>
            <a:ext cx="5635625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7366000" y="9264650"/>
            <a:ext cx="5635625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03159-9E51-5B4A-A127-DE4D3F461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034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032397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8827176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24031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4386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73518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i="0" dirty="0"/>
          </a:p>
        </p:txBody>
      </p:sp>
    </p:spTree>
    <p:extLst>
      <p:ext uri="{BB962C8B-B14F-4D97-AF65-F5344CB8AC3E}">
        <p14:creationId xmlns:p14="http://schemas.microsoft.com/office/powerpoint/2010/main" val="4253345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03159-9E51-5B4A-A127-DE4D3F461A2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132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191811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03159-9E51-5B4A-A127-DE4D3F461A20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1848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03159-9E51-5B4A-A127-DE4D3F461A20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9125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45338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75360" y="3023616"/>
            <a:ext cx="11054080" cy="20482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50720" y="5462016"/>
            <a:ext cx="9103360" cy="2438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12/9/2015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500" b="0" i="0">
                <a:solidFill>
                  <a:srgbClr val="9E754F"/>
                </a:solidFill>
                <a:latin typeface="Adelle"/>
                <a:cs typeface="Adell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12/9/2015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500" b="0" i="0">
                <a:solidFill>
                  <a:srgbClr val="9E754F"/>
                </a:solidFill>
                <a:latin typeface="Adelle"/>
                <a:cs typeface="Adell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50240" y="2243328"/>
            <a:ext cx="5657088" cy="64373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697472" y="2243328"/>
            <a:ext cx="5657088" cy="64373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12/9/2015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500" b="0" i="0">
                <a:solidFill>
                  <a:srgbClr val="9E754F"/>
                </a:solidFill>
                <a:latin typeface="Adelle"/>
                <a:cs typeface="Adell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12/9/2015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12/9/2015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-12980" y="3875034"/>
            <a:ext cx="13030760" cy="596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500" b="0" i="0">
                <a:solidFill>
                  <a:srgbClr val="9E754F"/>
                </a:solidFill>
                <a:latin typeface="Adelle"/>
                <a:cs typeface="Adell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77900" y="2237604"/>
            <a:ext cx="11049000" cy="321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421632" y="9070848"/>
            <a:ext cx="4161536" cy="487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50240" y="9070848"/>
            <a:ext cx="2991104" cy="487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12/9/2015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363456" y="9070848"/>
            <a:ext cx="2991104" cy="487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napglobalnetwork.or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-template_image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0" y="0"/>
            <a:ext cx="13004800" cy="9753600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0" y="0"/>
            <a:ext cx="7391774" cy="9753600"/>
            <a:chOff x="0" y="0"/>
            <a:chExt cx="7391774" cy="9753600"/>
          </a:xfrm>
          <a:solidFill>
            <a:srgbClr val="EA431F"/>
          </a:solidFill>
        </p:grpSpPr>
        <p:sp>
          <p:nvSpPr>
            <p:cNvPr id="3" name="object 3"/>
            <p:cNvSpPr/>
            <p:nvPr/>
          </p:nvSpPr>
          <p:spPr>
            <a:xfrm>
              <a:off x="0" y="0"/>
              <a:ext cx="7391400" cy="9753600"/>
            </a:xfrm>
            <a:custGeom>
              <a:avLst/>
              <a:gdLst/>
              <a:ahLst/>
              <a:cxnLst/>
              <a:rect l="l" t="t" r="r" b="b"/>
              <a:pathLst>
                <a:path w="7391400" h="9753600">
                  <a:moveTo>
                    <a:pt x="6626599" y="0"/>
                  </a:moveTo>
                  <a:lnTo>
                    <a:pt x="0" y="0"/>
                  </a:lnTo>
                  <a:lnTo>
                    <a:pt x="0" y="9753600"/>
                  </a:lnTo>
                  <a:lnTo>
                    <a:pt x="6626599" y="9753600"/>
                  </a:lnTo>
                  <a:lnTo>
                    <a:pt x="6807368" y="9184048"/>
                  </a:lnTo>
                  <a:lnTo>
                    <a:pt x="6980211" y="8525038"/>
                  </a:lnTo>
                  <a:lnTo>
                    <a:pt x="7124648" y="7839265"/>
                  </a:lnTo>
                  <a:lnTo>
                    <a:pt x="7239332" y="7129143"/>
                  </a:lnTo>
                  <a:lnTo>
                    <a:pt x="7322916" y="6397083"/>
                  </a:lnTo>
                  <a:lnTo>
                    <a:pt x="7374054" y="5645498"/>
                  </a:lnTo>
                  <a:lnTo>
                    <a:pt x="7391400" y="4876800"/>
                  </a:lnTo>
                  <a:lnTo>
                    <a:pt x="7374054" y="4108101"/>
                  </a:lnTo>
                  <a:lnTo>
                    <a:pt x="7322916" y="3356516"/>
                  </a:lnTo>
                  <a:lnTo>
                    <a:pt x="7239332" y="2624456"/>
                  </a:lnTo>
                  <a:lnTo>
                    <a:pt x="7124648" y="1914334"/>
                  </a:lnTo>
                  <a:lnTo>
                    <a:pt x="6980211" y="1228561"/>
                  </a:lnTo>
                  <a:lnTo>
                    <a:pt x="6807368" y="569551"/>
                  </a:lnTo>
                  <a:lnTo>
                    <a:pt x="6626599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626599" y="0"/>
              <a:ext cx="765175" cy="9753600"/>
            </a:xfrm>
            <a:custGeom>
              <a:avLst/>
              <a:gdLst/>
              <a:ahLst/>
              <a:cxnLst/>
              <a:rect l="l" t="t" r="r" b="b"/>
              <a:pathLst>
                <a:path w="765175" h="9753600">
                  <a:moveTo>
                    <a:pt x="0" y="9753600"/>
                  </a:moveTo>
                  <a:lnTo>
                    <a:pt x="180769" y="9184048"/>
                  </a:lnTo>
                  <a:lnTo>
                    <a:pt x="353612" y="8525038"/>
                  </a:lnTo>
                  <a:lnTo>
                    <a:pt x="498049" y="7839265"/>
                  </a:lnTo>
                  <a:lnTo>
                    <a:pt x="612733" y="7129143"/>
                  </a:lnTo>
                  <a:lnTo>
                    <a:pt x="696317" y="6397083"/>
                  </a:lnTo>
                  <a:lnTo>
                    <a:pt x="747455" y="5645498"/>
                  </a:lnTo>
                  <a:lnTo>
                    <a:pt x="764800" y="4876800"/>
                  </a:lnTo>
                  <a:lnTo>
                    <a:pt x="747455" y="4108101"/>
                  </a:lnTo>
                  <a:lnTo>
                    <a:pt x="696317" y="3356516"/>
                  </a:lnTo>
                  <a:lnTo>
                    <a:pt x="612733" y="2624456"/>
                  </a:lnTo>
                  <a:lnTo>
                    <a:pt x="498049" y="1914334"/>
                  </a:lnTo>
                  <a:lnTo>
                    <a:pt x="353612" y="1228561"/>
                  </a:lnTo>
                  <a:lnTo>
                    <a:pt x="180769" y="569551"/>
                  </a:lnTo>
                  <a:lnTo>
                    <a:pt x="0" y="0"/>
                  </a:lnTo>
                </a:path>
              </a:pathLst>
            </a:custGeom>
            <a:grpFill/>
            <a:ln w="634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3520778" y="4267200"/>
            <a:ext cx="3438821" cy="1421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2800"/>
              </a:lnSpc>
            </a:pPr>
            <a:r>
              <a:rPr sz="3000" spc="20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3000" spc="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000" spc="-7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3000" spc="-2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3000" spc="-2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3000" spc="2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3000" spc="1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3000" spc="-2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g 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Cl</a:t>
            </a:r>
            <a:r>
              <a:rPr sz="3000" spc="2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3000" spc="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3000" spc="1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3000" spc="10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3000" spc="3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3000" spc="-4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3000" spc="3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si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3000" spc="25" dirty="0">
                <a:solidFill>
                  <a:srgbClr val="FFFFFF"/>
                </a:solidFill>
                <a:latin typeface="Arial"/>
                <a:cs typeface="Arial"/>
              </a:rPr>
              <a:t>ie</a:t>
            </a:r>
            <a:r>
              <a:rPr sz="3000" spc="1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t </a:t>
            </a:r>
            <a:r>
              <a:rPr sz="3000" spc="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3000" spc="-15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3000" spc="-6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pm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3000" spc="1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endParaRPr sz="3000" dirty="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22300" y="6233026"/>
            <a:ext cx="5524500" cy="32972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2699"/>
              </a:lnSpc>
            </a:pPr>
            <a:r>
              <a:rPr lang="en-US" sz="3000" b="1" spc="-25" dirty="0" smtClean="0">
                <a:solidFill>
                  <a:srgbClr val="FFFFFF"/>
                </a:solidFill>
                <a:latin typeface="Arial"/>
                <a:cs typeface="Arial"/>
              </a:rPr>
              <a:t>Initiating Sector Integration in the NAP Process: A Spectrum of Approaches</a:t>
            </a:r>
          </a:p>
          <a:p>
            <a:pPr marL="12700" marR="5080">
              <a:lnSpc>
                <a:spcPct val="102699"/>
              </a:lnSpc>
            </a:pPr>
            <a:endParaRPr lang="en-CA" sz="3000" b="1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12700" marR="5080">
              <a:lnSpc>
                <a:spcPct val="102699"/>
              </a:lnSpc>
            </a:pPr>
            <a:r>
              <a:rPr lang="en-US" sz="3000" spc="-10" dirty="0" smtClean="0">
                <a:solidFill>
                  <a:srgbClr val="FFFFFF"/>
                </a:solidFill>
                <a:latin typeface="Arial"/>
                <a:cs typeface="Arial"/>
              </a:rPr>
              <a:t>Anne Hammill, IISD</a:t>
            </a:r>
          </a:p>
          <a:p>
            <a:pPr marL="12700" marR="5080">
              <a:lnSpc>
                <a:spcPct val="102699"/>
              </a:lnSpc>
            </a:pPr>
            <a:r>
              <a:rPr lang="en-US" sz="3000" dirty="0" smtClean="0">
                <a:solidFill>
                  <a:srgbClr val="FFFFFF"/>
                </a:solidFill>
                <a:latin typeface="Arial"/>
                <a:cs typeface="Arial"/>
              </a:rPr>
              <a:t>Dec. 5, 2015</a:t>
            </a:r>
            <a:endParaRPr lang="en-CA" sz="300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12700" marR="5080">
              <a:lnSpc>
                <a:spcPct val="102699"/>
              </a:lnSpc>
            </a:pPr>
            <a:endParaRPr sz="3000" dirty="0">
              <a:latin typeface="Arial"/>
              <a:cs typeface="Arial"/>
            </a:endParaRPr>
          </a:p>
        </p:txBody>
      </p:sp>
      <p:pic>
        <p:nvPicPr>
          <p:cNvPr id="27" name="Picture 26" descr="NAPGN_logo_english_whit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" y="1371600"/>
            <a:ext cx="59436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01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4F55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006600" y="2133600"/>
            <a:ext cx="9296400" cy="47828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ct val="111100"/>
              </a:lnSpc>
            </a:pPr>
            <a:r>
              <a:rPr lang="en-CA" sz="4000" i="1" spc="15" dirty="0" smtClean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lang="en-CA" sz="4000" i="1" spc="15" dirty="0">
                <a:solidFill>
                  <a:srgbClr val="FFFFFF"/>
                </a:solidFill>
                <a:latin typeface="Arial"/>
                <a:cs typeface="Arial"/>
              </a:rPr>
              <a:t>impetus for sector </a:t>
            </a:r>
            <a:r>
              <a:rPr lang="en-CA" sz="4000" i="1" spc="15" dirty="0" smtClean="0">
                <a:solidFill>
                  <a:srgbClr val="FFFFFF"/>
                </a:solidFill>
                <a:latin typeface="Arial"/>
                <a:cs typeface="Arial"/>
              </a:rPr>
              <a:t>integration can </a:t>
            </a:r>
            <a:r>
              <a:rPr lang="en-CA" sz="4000" i="1" spc="15" dirty="0">
                <a:solidFill>
                  <a:srgbClr val="FFFFFF"/>
                </a:solidFill>
                <a:latin typeface="Arial"/>
                <a:cs typeface="Arial"/>
              </a:rPr>
              <a:t>be found in different ministries and at </a:t>
            </a:r>
            <a:r>
              <a:rPr lang="en-CA" sz="4000" i="1" spc="15" dirty="0" smtClean="0">
                <a:solidFill>
                  <a:srgbClr val="FFFFFF"/>
                </a:solidFill>
                <a:latin typeface="Arial"/>
                <a:cs typeface="Arial"/>
              </a:rPr>
              <a:t>different levels depending </a:t>
            </a:r>
            <a:r>
              <a:rPr lang="en-CA" sz="4000" i="1" spc="15" dirty="0">
                <a:solidFill>
                  <a:srgbClr val="FFFFFF"/>
                </a:solidFill>
                <a:latin typeface="Arial"/>
                <a:cs typeface="Arial"/>
              </a:rPr>
              <a:t>on the country </a:t>
            </a:r>
            <a:r>
              <a:rPr lang="en-CA" sz="4000" i="1" spc="15" dirty="0" smtClean="0">
                <a:solidFill>
                  <a:srgbClr val="FFFFFF"/>
                </a:solidFill>
                <a:latin typeface="Arial"/>
                <a:cs typeface="Arial"/>
              </a:rPr>
              <a:t>context</a:t>
            </a:r>
            <a:r>
              <a:rPr lang="en-CA" sz="4000" i="1" spc="15" dirty="0">
                <a:solidFill>
                  <a:srgbClr val="FFFFFF"/>
                </a:solidFill>
                <a:latin typeface="Arial"/>
                <a:cs typeface="Arial"/>
              </a:rPr>
              <a:t>. </a:t>
            </a:r>
            <a:r>
              <a:rPr lang="en-CA" sz="4000" i="1" spc="15" dirty="0" smtClean="0">
                <a:solidFill>
                  <a:srgbClr val="FFFFFF"/>
                </a:solidFill>
                <a:latin typeface="Arial"/>
                <a:cs typeface="Arial"/>
              </a:rPr>
              <a:t>There is no one-size-fits-all approach: different country specific pathways </a:t>
            </a:r>
            <a:r>
              <a:rPr lang="en-CA" sz="4000" i="1" spc="15" dirty="0">
                <a:solidFill>
                  <a:srgbClr val="FFFFFF"/>
                </a:solidFill>
                <a:latin typeface="Arial"/>
                <a:cs typeface="Arial"/>
              </a:rPr>
              <a:t>can lead to a common outcome </a:t>
            </a:r>
            <a:r>
              <a:rPr lang="en-CA" sz="4000" i="1" spc="15" dirty="0" smtClean="0">
                <a:solidFill>
                  <a:srgbClr val="FFFFFF"/>
                </a:solidFill>
                <a:latin typeface="Arial"/>
                <a:cs typeface="Arial"/>
              </a:rPr>
              <a:t>of integration</a:t>
            </a:r>
            <a:endParaRPr sz="4000" i="1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374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A43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7"/>
          <p:cNvSpPr/>
          <p:nvPr/>
        </p:nvSpPr>
        <p:spPr>
          <a:xfrm>
            <a:off x="11978751" y="292786"/>
            <a:ext cx="751161" cy="786130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142" y="3505200"/>
            <a:ext cx="10343609" cy="57388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35142" y="2083320"/>
            <a:ext cx="103436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Signing up for Network participation is a gateway to involvement in our activities.</a:t>
            </a:r>
            <a:endParaRPr lang="en-CA" sz="40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8"/>
          <p:cNvSpPr txBox="1"/>
          <p:nvPr/>
        </p:nvSpPr>
        <p:spPr>
          <a:xfrm>
            <a:off x="863600" y="838200"/>
            <a:ext cx="11696700" cy="10002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US" sz="65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Join us</a:t>
            </a:r>
            <a:endParaRPr lang="en-CA" sz="45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5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4F55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7"/>
          <p:cNvSpPr/>
          <p:nvPr/>
        </p:nvSpPr>
        <p:spPr>
          <a:xfrm>
            <a:off x="11237639" y="8362969"/>
            <a:ext cx="751161" cy="786130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" name="object 8"/>
          <p:cNvSpPr txBox="1"/>
          <p:nvPr/>
        </p:nvSpPr>
        <p:spPr>
          <a:xfrm>
            <a:off x="977900" y="685851"/>
            <a:ext cx="11010900" cy="990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7709"/>
              </a:lnSpc>
              <a:tabLst>
                <a:tab pos="2202180" algn="l"/>
                <a:tab pos="4213225" algn="l"/>
              </a:tabLst>
            </a:pPr>
            <a:r>
              <a:rPr lang="en-US" sz="6500" b="1" dirty="0" smtClean="0">
                <a:solidFill>
                  <a:srgbClr val="FFFFFF"/>
                </a:solidFill>
                <a:latin typeface="Arial"/>
                <a:cs typeface="Arial"/>
              </a:rPr>
              <a:t>The Network’s Niche</a:t>
            </a:r>
            <a:endParaRPr sz="6500" b="1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2" name="object 6"/>
          <p:cNvSpPr txBox="1"/>
          <p:nvPr/>
        </p:nvSpPr>
        <p:spPr>
          <a:xfrm>
            <a:off x="977900" y="2125371"/>
            <a:ext cx="10553700" cy="61816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2699"/>
              </a:lnSpc>
            </a:pPr>
            <a:r>
              <a:rPr lang="en-CA" sz="3000" spc="-20" dirty="0" smtClean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lang="en-CA" sz="3000" b="1" spc="-20" dirty="0" smtClean="0">
                <a:solidFill>
                  <a:srgbClr val="FFFFFF"/>
                </a:solidFill>
                <a:latin typeface="Arial"/>
                <a:cs typeface="Arial"/>
              </a:rPr>
              <a:t>goal</a:t>
            </a:r>
            <a:r>
              <a:rPr lang="en-CA" sz="3000" spc="-20" dirty="0" smtClean="0">
                <a:solidFill>
                  <a:srgbClr val="FFFFFF"/>
                </a:solidFill>
                <a:latin typeface="Arial"/>
                <a:cs typeface="Arial"/>
              </a:rPr>
              <a:t> of the NAP Global Network is to enhance bilateral support for NAP processes and adaptation action in developing countries.</a:t>
            </a:r>
            <a:r>
              <a:rPr lang="en-CA" sz="3000" dirty="0" smtClean="0">
                <a:solidFill>
                  <a:prstClr val="black"/>
                </a:solidFill>
                <a:latin typeface="Arial"/>
                <a:cs typeface="Arial"/>
              </a:rPr>
              <a:t/>
            </a:r>
            <a:br>
              <a:rPr lang="en-CA" sz="3000" dirty="0" smtClean="0">
                <a:solidFill>
                  <a:prstClr val="black"/>
                </a:solidFill>
                <a:latin typeface="Arial"/>
                <a:cs typeface="Arial"/>
              </a:rPr>
            </a:br>
            <a:endParaRPr lang="en-CA" sz="3000" dirty="0" smtClean="0">
              <a:solidFill>
                <a:prstClr val="black"/>
              </a:solidFill>
              <a:latin typeface="Arial"/>
              <a:cs typeface="Arial"/>
            </a:endParaRPr>
          </a:p>
          <a:p>
            <a:pPr marL="12700" marR="5080">
              <a:lnSpc>
                <a:spcPct val="102699"/>
              </a:lnSpc>
            </a:pPr>
            <a:r>
              <a:rPr lang="en-US" sz="3000" dirty="0" smtClean="0">
                <a:solidFill>
                  <a:srgbClr val="FFFFFF"/>
                </a:solidFill>
                <a:latin typeface="Arial"/>
                <a:cs typeface="Arial"/>
              </a:rPr>
              <a:t>The Network aims to </a:t>
            </a:r>
            <a:r>
              <a:rPr lang="en-US" sz="3000" b="1" dirty="0" smtClean="0">
                <a:solidFill>
                  <a:srgbClr val="FFFFFF"/>
                </a:solidFill>
                <a:latin typeface="Arial"/>
                <a:cs typeface="Arial"/>
              </a:rPr>
              <a:t>add value </a:t>
            </a:r>
            <a:r>
              <a:rPr lang="en-US" sz="3000" dirty="0" smtClean="0">
                <a:solidFill>
                  <a:srgbClr val="FFFFFF"/>
                </a:solidFill>
                <a:latin typeface="Arial"/>
                <a:cs typeface="Arial"/>
              </a:rPr>
              <a:t>by:</a:t>
            </a:r>
          </a:p>
          <a:p>
            <a:pPr marL="12700" marR="5080">
              <a:lnSpc>
                <a:spcPct val="102699"/>
              </a:lnSpc>
            </a:pPr>
            <a:endParaRPr lang="en-CA" sz="3000" dirty="0" smtClean="0">
              <a:solidFill>
                <a:prstClr val="black"/>
              </a:solidFill>
              <a:latin typeface="Arial"/>
              <a:cs typeface="Arial"/>
            </a:endParaRPr>
          </a:p>
          <a:p>
            <a:pPr marL="584200" marR="5080" indent="-571500">
              <a:lnSpc>
                <a:spcPct val="102699"/>
              </a:lnSpc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rgbClr val="FFFFFF"/>
                </a:solidFill>
                <a:latin typeface="Arial"/>
                <a:cs typeface="Arial"/>
              </a:rPr>
              <a:t>Focusing on the role of </a:t>
            </a:r>
            <a:r>
              <a:rPr lang="en-US" sz="3000" b="1" dirty="0" smtClean="0">
                <a:solidFill>
                  <a:srgbClr val="FFFFFF"/>
                </a:solidFill>
                <a:latin typeface="Arial"/>
                <a:cs typeface="Arial"/>
              </a:rPr>
              <a:t>bilateral support</a:t>
            </a:r>
          </a:p>
          <a:p>
            <a:pPr marL="584200" marR="5080" indent="-571500">
              <a:lnSpc>
                <a:spcPct val="102699"/>
              </a:lnSpc>
              <a:buFont typeface="Arial" panose="020B0604020202020204" pitchFamily="34" charset="0"/>
              <a:buChar char="•"/>
            </a:pPr>
            <a:endParaRPr lang="en-US" sz="300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584200" marR="5080" indent="-571500">
              <a:lnSpc>
                <a:spcPct val="102699"/>
              </a:lnSpc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rgbClr val="FFFFFF"/>
                </a:solidFill>
                <a:latin typeface="Arial"/>
                <a:cs typeface="Arial"/>
              </a:rPr>
              <a:t>Emphasizing the importance of </a:t>
            </a:r>
            <a:r>
              <a:rPr lang="en-US" sz="3000" b="1" dirty="0" smtClean="0">
                <a:solidFill>
                  <a:srgbClr val="FFFFFF"/>
                </a:solidFill>
                <a:latin typeface="Arial"/>
                <a:cs typeface="Arial"/>
              </a:rPr>
              <a:t>coordination</a:t>
            </a:r>
          </a:p>
          <a:p>
            <a:pPr marL="584200" marR="5080" indent="-571500">
              <a:lnSpc>
                <a:spcPct val="102699"/>
              </a:lnSpc>
              <a:buFont typeface="Arial" panose="020B0604020202020204" pitchFamily="34" charset="0"/>
              <a:buChar char="•"/>
            </a:pPr>
            <a:endParaRPr lang="en-US" sz="300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584200" marR="5080" indent="-571500">
              <a:lnSpc>
                <a:spcPct val="102699"/>
              </a:lnSpc>
              <a:buFont typeface="Arial" panose="020B0604020202020204" pitchFamily="34" charset="0"/>
              <a:buChar char="•"/>
            </a:pPr>
            <a:r>
              <a:rPr lang="en-CA" sz="3000" dirty="0">
                <a:solidFill>
                  <a:srgbClr val="FFFFFF"/>
                </a:solidFill>
                <a:latin typeface="Arial"/>
                <a:cs typeface="Arial"/>
              </a:rPr>
              <a:t>Providing a space for detailed, technical discussions and </a:t>
            </a:r>
            <a:r>
              <a:rPr lang="en-CA" sz="3000" b="1" dirty="0">
                <a:solidFill>
                  <a:srgbClr val="FFFFFF"/>
                </a:solidFill>
                <a:latin typeface="Arial"/>
                <a:cs typeface="Arial"/>
              </a:rPr>
              <a:t>sustained peer learning– and publishing and disseminating learning and results</a:t>
            </a:r>
          </a:p>
        </p:txBody>
      </p:sp>
    </p:spTree>
    <p:extLst>
      <p:ext uri="{BB962C8B-B14F-4D97-AF65-F5344CB8AC3E}">
        <p14:creationId xmlns:p14="http://schemas.microsoft.com/office/powerpoint/2010/main" val="367209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224" y="0"/>
            <a:ext cx="13004800" cy="97536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0" y="0"/>
            <a:ext cx="9582150" cy="9753600"/>
            <a:chOff x="0" y="0"/>
            <a:chExt cx="9582150" cy="9753600"/>
          </a:xfrm>
          <a:solidFill>
            <a:srgbClr val="EA431F"/>
          </a:solidFill>
        </p:grpSpPr>
        <p:sp>
          <p:nvSpPr>
            <p:cNvPr id="3" name="object 3"/>
            <p:cNvSpPr/>
            <p:nvPr/>
          </p:nvSpPr>
          <p:spPr>
            <a:xfrm>
              <a:off x="0" y="0"/>
              <a:ext cx="9582150" cy="9753600"/>
            </a:xfrm>
            <a:custGeom>
              <a:avLst/>
              <a:gdLst/>
              <a:ahLst/>
              <a:cxnLst/>
              <a:rect l="l" t="t" r="r" b="b"/>
              <a:pathLst>
                <a:path w="9582150" h="9753600">
                  <a:moveTo>
                    <a:pt x="8817349" y="0"/>
                  </a:moveTo>
                  <a:lnTo>
                    <a:pt x="0" y="0"/>
                  </a:lnTo>
                  <a:lnTo>
                    <a:pt x="0" y="9753600"/>
                  </a:lnTo>
                  <a:lnTo>
                    <a:pt x="8817349" y="9753600"/>
                  </a:lnTo>
                  <a:lnTo>
                    <a:pt x="8998118" y="9184048"/>
                  </a:lnTo>
                  <a:lnTo>
                    <a:pt x="9170961" y="8525038"/>
                  </a:lnTo>
                  <a:lnTo>
                    <a:pt x="9315398" y="7839265"/>
                  </a:lnTo>
                  <a:lnTo>
                    <a:pt x="9430082" y="7129143"/>
                  </a:lnTo>
                  <a:lnTo>
                    <a:pt x="9513666" y="6397083"/>
                  </a:lnTo>
                  <a:lnTo>
                    <a:pt x="9564804" y="5645498"/>
                  </a:lnTo>
                  <a:lnTo>
                    <a:pt x="9582150" y="4876800"/>
                  </a:lnTo>
                  <a:lnTo>
                    <a:pt x="9564804" y="4108101"/>
                  </a:lnTo>
                  <a:lnTo>
                    <a:pt x="9513666" y="3356516"/>
                  </a:lnTo>
                  <a:lnTo>
                    <a:pt x="9430082" y="2624456"/>
                  </a:lnTo>
                  <a:lnTo>
                    <a:pt x="9315398" y="1914334"/>
                  </a:lnTo>
                  <a:lnTo>
                    <a:pt x="9170961" y="1228561"/>
                  </a:lnTo>
                  <a:lnTo>
                    <a:pt x="8998118" y="569551"/>
                  </a:lnTo>
                  <a:lnTo>
                    <a:pt x="8817349" y="0"/>
                  </a:lnTo>
                  <a:close/>
                </a:path>
              </a:pathLst>
            </a:custGeom>
            <a:grpFill/>
            <a:ln w="76200" cmpd="sng">
              <a:noFill/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8788400" y="0"/>
              <a:ext cx="765175" cy="9753600"/>
            </a:xfrm>
            <a:custGeom>
              <a:avLst/>
              <a:gdLst/>
              <a:ahLst/>
              <a:cxnLst/>
              <a:rect l="l" t="t" r="r" b="b"/>
              <a:pathLst>
                <a:path w="765175" h="9753600">
                  <a:moveTo>
                    <a:pt x="0" y="9753600"/>
                  </a:moveTo>
                  <a:lnTo>
                    <a:pt x="180769" y="9184048"/>
                  </a:lnTo>
                  <a:lnTo>
                    <a:pt x="353612" y="8525038"/>
                  </a:lnTo>
                  <a:lnTo>
                    <a:pt x="498049" y="7839265"/>
                  </a:lnTo>
                  <a:lnTo>
                    <a:pt x="612733" y="7129143"/>
                  </a:lnTo>
                  <a:lnTo>
                    <a:pt x="696317" y="6397083"/>
                  </a:lnTo>
                  <a:lnTo>
                    <a:pt x="747455" y="5645498"/>
                  </a:lnTo>
                  <a:lnTo>
                    <a:pt x="764800" y="4876800"/>
                  </a:lnTo>
                  <a:lnTo>
                    <a:pt x="747455" y="4108101"/>
                  </a:lnTo>
                  <a:lnTo>
                    <a:pt x="696317" y="3356516"/>
                  </a:lnTo>
                  <a:lnTo>
                    <a:pt x="612733" y="2624456"/>
                  </a:lnTo>
                  <a:lnTo>
                    <a:pt x="498049" y="1914334"/>
                  </a:lnTo>
                  <a:lnTo>
                    <a:pt x="353612" y="1228561"/>
                  </a:lnTo>
                  <a:lnTo>
                    <a:pt x="180769" y="569551"/>
                  </a:lnTo>
                  <a:lnTo>
                    <a:pt x="0" y="0"/>
                  </a:lnTo>
                </a:path>
              </a:pathLst>
            </a:custGeom>
            <a:grpFill/>
            <a:ln w="634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10" name="object 7"/>
          <p:cNvSpPr/>
          <p:nvPr/>
        </p:nvSpPr>
        <p:spPr>
          <a:xfrm>
            <a:off x="12028044" y="8738870"/>
            <a:ext cx="751161" cy="786130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object 6"/>
          <p:cNvSpPr txBox="1"/>
          <p:nvPr/>
        </p:nvSpPr>
        <p:spPr>
          <a:xfrm>
            <a:off x="977900" y="2362200"/>
            <a:ext cx="7643495" cy="5909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US" sz="30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Targeted Topics </a:t>
            </a:r>
            <a:r>
              <a:rPr lang="en-US" sz="30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Forum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Donors</a:t>
            </a:r>
            <a:r>
              <a:rPr lang="en-US" sz="2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national policy makers and practitioners discuss </a:t>
            </a:r>
            <a:r>
              <a:rPr lang="en-US" sz="2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challenges </a:t>
            </a:r>
            <a:r>
              <a:rPr lang="en-US" sz="2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best practices related to the NAP process</a:t>
            </a:r>
          </a:p>
          <a:p>
            <a:pPr marL="365760" lvl="1"/>
            <a:endParaRPr lang="en-US" sz="3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0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donor </a:t>
            </a:r>
            <a:r>
              <a:rPr lang="en-US" sz="30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Bilateral </a:t>
            </a:r>
            <a:r>
              <a:rPr lang="en-US" sz="2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donors promote/learn about NAP processes, share experiences, and coordinate with each other</a:t>
            </a:r>
          </a:p>
          <a:p>
            <a:pPr marL="365760" lvl="1"/>
            <a:endParaRPr lang="en-US" sz="3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0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In-country coordination </a:t>
            </a:r>
            <a:endParaRPr lang="en-US" sz="3000" b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support to strengthen host country leadership and in-country donor coordination for the NAP process</a:t>
            </a:r>
          </a:p>
        </p:txBody>
      </p:sp>
      <p:sp>
        <p:nvSpPr>
          <p:cNvPr id="11" name="object 8"/>
          <p:cNvSpPr txBox="1"/>
          <p:nvPr/>
        </p:nvSpPr>
        <p:spPr>
          <a:xfrm>
            <a:off x="977900" y="685851"/>
            <a:ext cx="7658100" cy="987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7709"/>
              </a:lnSpc>
              <a:tabLst>
                <a:tab pos="2202180" algn="l"/>
                <a:tab pos="4213225" algn="l"/>
              </a:tabLst>
            </a:pPr>
            <a:r>
              <a:rPr lang="en-CA" sz="6500" b="1" dirty="0" smtClean="0">
                <a:solidFill>
                  <a:srgbClr val="FFFFFF"/>
                </a:solidFill>
                <a:latin typeface="Arial"/>
                <a:cs typeface="Arial"/>
              </a:rPr>
              <a:t>3 Components </a:t>
            </a:r>
            <a:endParaRPr sz="6500" b="1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238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872" y="-87756"/>
            <a:ext cx="5677705" cy="9841356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0" y="76200"/>
            <a:ext cx="8940800" cy="9753600"/>
            <a:chOff x="0" y="0"/>
            <a:chExt cx="9582150" cy="9753600"/>
          </a:xfrm>
          <a:solidFill>
            <a:srgbClr val="4F5560"/>
          </a:solidFill>
        </p:grpSpPr>
        <p:sp>
          <p:nvSpPr>
            <p:cNvPr id="9" name="object 3"/>
            <p:cNvSpPr/>
            <p:nvPr/>
          </p:nvSpPr>
          <p:spPr>
            <a:xfrm>
              <a:off x="0" y="0"/>
              <a:ext cx="9582150" cy="9753600"/>
            </a:xfrm>
            <a:custGeom>
              <a:avLst/>
              <a:gdLst/>
              <a:ahLst/>
              <a:cxnLst/>
              <a:rect l="l" t="t" r="r" b="b"/>
              <a:pathLst>
                <a:path w="9582150" h="9753600">
                  <a:moveTo>
                    <a:pt x="8817349" y="0"/>
                  </a:moveTo>
                  <a:lnTo>
                    <a:pt x="0" y="0"/>
                  </a:lnTo>
                  <a:lnTo>
                    <a:pt x="0" y="9753600"/>
                  </a:lnTo>
                  <a:lnTo>
                    <a:pt x="8817349" y="9753600"/>
                  </a:lnTo>
                  <a:lnTo>
                    <a:pt x="8998118" y="9184048"/>
                  </a:lnTo>
                  <a:lnTo>
                    <a:pt x="9170961" y="8525038"/>
                  </a:lnTo>
                  <a:lnTo>
                    <a:pt x="9315398" y="7839265"/>
                  </a:lnTo>
                  <a:lnTo>
                    <a:pt x="9430082" y="7129143"/>
                  </a:lnTo>
                  <a:lnTo>
                    <a:pt x="9513666" y="6397083"/>
                  </a:lnTo>
                  <a:lnTo>
                    <a:pt x="9564804" y="5645498"/>
                  </a:lnTo>
                  <a:lnTo>
                    <a:pt x="9582150" y="4876800"/>
                  </a:lnTo>
                  <a:lnTo>
                    <a:pt x="9564804" y="4108101"/>
                  </a:lnTo>
                  <a:lnTo>
                    <a:pt x="9513666" y="3356516"/>
                  </a:lnTo>
                  <a:lnTo>
                    <a:pt x="9430082" y="2624456"/>
                  </a:lnTo>
                  <a:lnTo>
                    <a:pt x="9315398" y="1914334"/>
                  </a:lnTo>
                  <a:lnTo>
                    <a:pt x="9170961" y="1228561"/>
                  </a:lnTo>
                  <a:lnTo>
                    <a:pt x="8998118" y="569551"/>
                  </a:lnTo>
                  <a:lnTo>
                    <a:pt x="8817349" y="0"/>
                  </a:lnTo>
                  <a:close/>
                </a:path>
              </a:pathLst>
            </a:custGeom>
            <a:grpFill/>
            <a:ln w="76200" cmpd="sng">
              <a:noFill/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10" name="object 4"/>
            <p:cNvSpPr/>
            <p:nvPr/>
          </p:nvSpPr>
          <p:spPr>
            <a:xfrm>
              <a:off x="8788400" y="0"/>
              <a:ext cx="765175" cy="9753600"/>
            </a:xfrm>
            <a:custGeom>
              <a:avLst/>
              <a:gdLst/>
              <a:ahLst/>
              <a:cxnLst/>
              <a:rect l="l" t="t" r="r" b="b"/>
              <a:pathLst>
                <a:path w="765175" h="9753600">
                  <a:moveTo>
                    <a:pt x="0" y="9753600"/>
                  </a:moveTo>
                  <a:lnTo>
                    <a:pt x="180769" y="9184048"/>
                  </a:lnTo>
                  <a:lnTo>
                    <a:pt x="353612" y="8525038"/>
                  </a:lnTo>
                  <a:lnTo>
                    <a:pt x="498049" y="7839265"/>
                  </a:lnTo>
                  <a:lnTo>
                    <a:pt x="612733" y="7129143"/>
                  </a:lnTo>
                  <a:lnTo>
                    <a:pt x="696317" y="6397083"/>
                  </a:lnTo>
                  <a:lnTo>
                    <a:pt x="747455" y="5645498"/>
                  </a:lnTo>
                  <a:lnTo>
                    <a:pt x="764800" y="4876800"/>
                  </a:lnTo>
                  <a:lnTo>
                    <a:pt x="747455" y="4108101"/>
                  </a:lnTo>
                  <a:lnTo>
                    <a:pt x="696317" y="3356516"/>
                  </a:lnTo>
                  <a:lnTo>
                    <a:pt x="612733" y="2624456"/>
                  </a:lnTo>
                  <a:lnTo>
                    <a:pt x="498049" y="1914334"/>
                  </a:lnTo>
                  <a:lnTo>
                    <a:pt x="353612" y="1228561"/>
                  </a:lnTo>
                  <a:lnTo>
                    <a:pt x="180769" y="569551"/>
                  </a:lnTo>
                  <a:lnTo>
                    <a:pt x="0" y="0"/>
                  </a:lnTo>
                </a:path>
              </a:pathLst>
            </a:custGeom>
            <a:grpFill/>
            <a:ln w="634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12" name="object 8"/>
          <p:cNvSpPr txBox="1"/>
          <p:nvPr/>
        </p:nvSpPr>
        <p:spPr>
          <a:xfrm>
            <a:off x="401124" y="213779"/>
            <a:ext cx="7625398" cy="1974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7709"/>
              </a:lnSpc>
              <a:tabLst>
                <a:tab pos="2202180" algn="l"/>
                <a:tab pos="4213225" algn="l"/>
              </a:tabLst>
            </a:pPr>
            <a:r>
              <a:rPr lang="en-US" sz="6500" b="1" dirty="0" smtClean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lang="en-US" sz="6500" b="1" baseline="30000" dirty="0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en-US" sz="6500" b="1" dirty="0" smtClean="0">
                <a:solidFill>
                  <a:srgbClr val="FFFFFF"/>
                </a:solidFill>
                <a:latin typeface="Arial"/>
                <a:cs typeface="Arial"/>
              </a:rPr>
              <a:t> Targeted Topics Forum (TTF)</a:t>
            </a:r>
          </a:p>
        </p:txBody>
      </p:sp>
      <p:sp>
        <p:nvSpPr>
          <p:cNvPr id="13" name="object 7"/>
          <p:cNvSpPr/>
          <p:nvPr/>
        </p:nvSpPr>
        <p:spPr>
          <a:xfrm>
            <a:off x="8918689" y="891017"/>
            <a:ext cx="751161" cy="78613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" name="object 6"/>
          <p:cNvSpPr txBox="1"/>
          <p:nvPr/>
        </p:nvSpPr>
        <p:spPr>
          <a:xfrm>
            <a:off x="378033" y="4651437"/>
            <a:ext cx="8055776" cy="53159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5080" indent="-457200">
              <a:lnSpc>
                <a:spcPct val="102699"/>
              </a:lnSpc>
              <a:buFont typeface="Arial" panose="020B0604020202020204" pitchFamily="34" charset="0"/>
              <a:buChar char="•"/>
            </a:pPr>
            <a:r>
              <a:rPr lang="en-US" sz="3000" b="1" spc="-20" dirty="0" smtClean="0">
                <a:solidFill>
                  <a:srgbClr val="FFFFFF"/>
                </a:solidFill>
                <a:latin typeface="Arial"/>
                <a:cs typeface="Arial"/>
              </a:rPr>
              <a:t>28</a:t>
            </a:r>
            <a:r>
              <a:rPr lang="en-US" sz="3000" spc="-20" dirty="0" smtClean="0">
                <a:solidFill>
                  <a:srgbClr val="FFFFFF"/>
                </a:solidFill>
                <a:latin typeface="Arial"/>
                <a:cs typeface="Arial"/>
              </a:rPr>
              <a:t> participants (NAP focal points along with representatives from ministries of key sectors, finance/planning, and bilateral development partners)</a:t>
            </a:r>
          </a:p>
          <a:p>
            <a:pPr marL="469900" marR="5080" indent="-457200">
              <a:lnSpc>
                <a:spcPct val="102699"/>
              </a:lnSpc>
              <a:buFont typeface="Arial" panose="020B0604020202020204" pitchFamily="34" charset="0"/>
              <a:buChar char="•"/>
            </a:pPr>
            <a:endParaRPr lang="en-US" sz="3000" spc="-2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marR="5080" indent="-457200">
              <a:lnSpc>
                <a:spcPct val="102699"/>
              </a:lnSpc>
              <a:buFont typeface="Arial" panose="020B0604020202020204" pitchFamily="34" charset="0"/>
              <a:buChar char="•"/>
            </a:pPr>
            <a:r>
              <a:rPr lang="en-US" sz="3000" b="1" spc="-20" dirty="0" smtClean="0">
                <a:solidFill>
                  <a:srgbClr val="FFFFFF"/>
                </a:solidFill>
                <a:latin typeface="Arial"/>
                <a:cs typeface="Arial"/>
              </a:rPr>
              <a:t>14</a:t>
            </a:r>
            <a:r>
              <a:rPr lang="en-US" sz="3000" spc="-20" dirty="0" smtClean="0">
                <a:solidFill>
                  <a:srgbClr val="FFFFFF"/>
                </a:solidFill>
                <a:latin typeface="Arial"/>
                <a:cs typeface="Arial"/>
              </a:rPr>
              <a:t> countries | </a:t>
            </a:r>
            <a:r>
              <a:rPr lang="en-US" sz="3000" b="1" spc="-20" dirty="0" smtClean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lang="en-US" sz="3000" spc="-20" dirty="0" smtClean="0">
                <a:solidFill>
                  <a:srgbClr val="FFFFFF"/>
                </a:solidFill>
                <a:latin typeface="Arial"/>
                <a:cs typeface="Arial"/>
              </a:rPr>
              <a:t> organizations</a:t>
            </a:r>
          </a:p>
          <a:p>
            <a:pPr marL="469900" marR="5080" indent="-457200">
              <a:lnSpc>
                <a:spcPct val="102699"/>
              </a:lnSpc>
              <a:buFont typeface="Arial" panose="020B0604020202020204" pitchFamily="34" charset="0"/>
              <a:buChar char="•"/>
            </a:pPr>
            <a:endParaRPr lang="en-US" sz="3000" spc="-20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69900" indent="-457200">
              <a:buFont typeface="Arial" panose="020B0604020202020204" pitchFamily="34" charset="0"/>
              <a:buChar char="•"/>
            </a:pPr>
            <a:r>
              <a:rPr lang="en-US" sz="3000" spc="-15" dirty="0" smtClean="0">
                <a:solidFill>
                  <a:srgbClr val="FFFFFF"/>
                </a:solidFill>
                <a:latin typeface="Arial"/>
                <a:cs typeface="Arial"/>
              </a:rPr>
              <a:t>Emphasis on importance of further </a:t>
            </a:r>
            <a:r>
              <a:rPr lang="en-US" sz="3000" b="1" spc="-15" dirty="0" smtClean="0">
                <a:solidFill>
                  <a:srgbClr val="FFFFFF"/>
                </a:solidFill>
                <a:latin typeface="Arial"/>
                <a:cs typeface="Arial"/>
              </a:rPr>
              <a:t>south-south sharing</a:t>
            </a:r>
            <a:r>
              <a:rPr lang="en-US" sz="3000" spc="-15" dirty="0" smtClean="0">
                <a:solidFill>
                  <a:srgbClr val="FFFFFF"/>
                </a:solidFill>
                <a:latin typeface="Arial"/>
                <a:cs typeface="Arial"/>
              </a:rPr>
              <a:t> on how NAP processes are unfolding</a:t>
            </a:r>
            <a:endParaRPr lang="en-CA" sz="30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584200" marR="545465" indent="-571500">
              <a:lnSpc>
                <a:spcPct val="102699"/>
              </a:lnSpc>
              <a:buFont typeface="Arial" panose="020B0604020202020204" pitchFamily="34" charset="0"/>
              <a:buChar char="•"/>
            </a:pPr>
            <a:endParaRPr sz="38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5" name="object 6"/>
          <p:cNvSpPr txBox="1"/>
          <p:nvPr/>
        </p:nvSpPr>
        <p:spPr>
          <a:xfrm>
            <a:off x="478377" y="2276435"/>
            <a:ext cx="7643495" cy="10778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2699"/>
              </a:lnSpc>
            </a:pPr>
            <a:r>
              <a:rPr lang="en-US" sz="3000" spc="-20" dirty="0" smtClean="0">
                <a:solidFill>
                  <a:srgbClr val="FFFFFF"/>
                </a:solidFill>
                <a:latin typeface="Arial"/>
                <a:cs typeface="Arial"/>
              </a:rPr>
              <a:t>July 1-2, 2015 | Rio de Janeiro, Brazil</a:t>
            </a:r>
            <a:endParaRPr lang="en-CA" sz="30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584200" marR="545465" indent="-571500">
              <a:lnSpc>
                <a:spcPct val="102699"/>
              </a:lnSpc>
              <a:buFont typeface="Arial" panose="020B0604020202020204" pitchFamily="34" charset="0"/>
              <a:buChar char="•"/>
            </a:pPr>
            <a:endParaRPr sz="38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6" name="object 6"/>
          <p:cNvSpPr txBox="1"/>
          <p:nvPr/>
        </p:nvSpPr>
        <p:spPr>
          <a:xfrm>
            <a:off x="484727" y="3442050"/>
            <a:ext cx="9030652" cy="15137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2699"/>
              </a:lnSpc>
            </a:pPr>
            <a:r>
              <a:rPr lang="en-US" sz="3000" b="1" spc="-20" dirty="0" smtClean="0">
                <a:solidFill>
                  <a:srgbClr val="FFFFFF"/>
                </a:solidFill>
                <a:latin typeface="Arial"/>
                <a:cs typeface="Arial"/>
              </a:rPr>
              <a:t>High-level political support </a:t>
            </a:r>
          </a:p>
          <a:p>
            <a:pPr marL="12700" marR="5080">
              <a:lnSpc>
                <a:spcPct val="102699"/>
              </a:lnSpc>
            </a:pPr>
            <a:r>
              <a:rPr lang="en-US" sz="3000" b="1" spc="-20" dirty="0" smtClean="0">
                <a:solidFill>
                  <a:srgbClr val="FFFFFF"/>
                </a:solidFill>
                <a:latin typeface="Arial"/>
                <a:cs typeface="Arial"/>
              </a:rPr>
              <a:t>&amp; sectoral integration</a:t>
            </a:r>
            <a:endParaRPr lang="en-CA" sz="30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584200" marR="545465" indent="-571500">
              <a:lnSpc>
                <a:spcPct val="102699"/>
              </a:lnSpc>
              <a:buFont typeface="Arial" panose="020B0604020202020204" pitchFamily="34" charset="0"/>
              <a:buChar char="•"/>
            </a:pPr>
            <a:endParaRPr sz="3800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504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431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8"/>
          <p:cNvSpPr txBox="1"/>
          <p:nvPr/>
        </p:nvSpPr>
        <p:spPr>
          <a:xfrm>
            <a:off x="635000" y="457200"/>
            <a:ext cx="11696700" cy="26930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CA" sz="65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Initiating sector integration of adaptation </a:t>
            </a:r>
            <a:r>
              <a:rPr lang="en-CA" sz="65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considerations</a:t>
            </a:r>
          </a:p>
          <a:p>
            <a:r>
              <a:rPr lang="en-US" sz="45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spectrum of approaches</a:t>
            </a:r>
            <a:endParaRPr lang="en-CA" sz="45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7"/>
          <p:cNvSpPr/>
          <p:nvPr/>
        </p:nvSpPr>
        <p:spPr>
          <a:xfrm>
            <a:off x="11502525" y="2364115"/>
            <a:ext cx="751161" cy="78613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3886200"/>
            <a:ext cx="12122651" cy="524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03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600" y="0"/>
            <a:ext cx="13966590" cy="97536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0" y="0"/>
            <a:ext cx="9582150" cy="9753600"/>
            <a:chOff x="0" y="0"/>
            <a:chExt cx="9582150" cy="9753600"/>
          </a:xfrm>
          <a:solidFill>
            <a:srgbClr val="4F5560"/>
          </a:solidFill>
        </p:grpSpPr>
        <p:sp>
          <p:nvSpPr>
            <p:cNvPr id="3" name="object 3"/>
            <p:cNvSpPr/>
            <p:nvPr/>
          </p:nvSpPr>
          <p:spPr>
            <a:xfrm>
              <a:off x="0" y="0"/>
              <a:ext cx="9582150" cy="9753600"/>
            </a:xfrm>
            <a:custGeom>
              <a:avLst/>
              <a:gdLst/>
              <a:ahLst/>
              <a:cxnLst/>
              <a:rect l="l" t="t" r="r" b="b"/>
              <a:pathLst>
                <a:path w="9582150" h="9753600">
                  <a:moveTo>
                    <a:pt x="8817349" y="0"/>
                  </a:moveTo>
                  <a:lnTo>
                    <a:pt x="0" y="0"/>
                  </a:lnTo>
                  <a:lnTo>
                    <a:pt x="0" y="9753600"/>
                  </a:lnTo>
                  <a:lnTo>
                    <a:pt x="8817349" y="9753600"/>
                  </a:lnTo>
                  <a:lnTo>
                    <a:pt x="8998118" y="9184048"/>
                  </a:lnTo>
                  <a:lnTo>
                    <a:pt x="9170961" y="8525038"/>
                  </a:lnTo>
                  <a:lnTo>
                    <a:pt x="9315398" y="7839265"/>
                  </a:lnTo>
                  <a:lnTo>
                    <a:pt x="9430082" y="7129143"/>
                  </a:lnTo>
                  <a:lnTo>
                    <a:pt x="9513666" y="6397083"/>
                  </a:lnTo>
                  <a:lnTo>
                    <a:pt x="9564804" y="5645498"/>
                  </a:lnTo>
                  <a:lnTo>
                    <a:pt x="9582150" y="4876800"/>
                  </a:lnTo>
                  <a:lnTo>
                    <a:pt x="9564804" y="4108101"/>
                  </a:lnTo>
                  <a:lnTo>
                    <a:pt x="9513666" y="3356516"/>
                  </a:lnTo>
                  <a:lnTo>
                    <a:pt x="9430082" y="2624456"/>
                  </a:lnTo>
                  <a:lnTo>
                    <a:pt x="9315398" y="1914334"/>
                  </a:lnTo>
                  <a:lnTo>
                    <a:pt x="9170961" y="1228561"/>
                  </a:lnTo>
                  <a:lnTo>
                    <a:pt x="8998118" y="569551"/>
                  </a:lnTo>
                  <a:lnTo>
                    <a:pt x="8817349" y="0"/>
                  </a:lnTo>
                  <a:close/>
                </a:path>
              </a:pathLst>
            </a:custGeom>
            <a:grpFill/>
            <a:ln w="76200" cmpd="sng">
              <a:noFill/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  <p:sp>
          <p:nvSpPr>
            <p:cNvPr id="4" name="object 4"/>
            <p:cNvSpPr/>
            <p:nvPr/>
          </p:nvSpPr>
          <p:spPr>
            <a:xfrm>
              <a:off x="8788400" y="0"/>
              <a:ext cx="765175" cy="9753600"/>
            </a:xfrm>
            <a:custGeom>
              <a:avLst/>
              <a:gdLst/>
              <a:ahLst/>
              <a:cxnLst/>
              <a:rect l="l" t="t" r="r" b="b"/>
              <a:pathLst>
                <a:path w="765175" h="9753600">
                  <a:moveTo>
                    <a:pt x="0" y="9753600"/>
                  </a:moveTo>
                  <a:lnTo>
                    <a:pt x="180769" y="9184048"/>
                  </a:lnTo>
                  <a:lnTo>
                    <a:pt x="353612" y="8525038"/>
                  </a:lnTo>
                  <a:lnTo>
                    <a:pt x="498049" y="7839265"/>
                  </a:lnTo>
                  <a:lnTo>
                    <a:pt x="612733" y="7129143"/>
                  </a:lnTo>
                  <a:lnTo>
                    <a:pt x="696317" y="6397083"/>
                  </a:lnTo>
                  <a:lnTo>
                    <a:pt x="747455" y="5645498"/>
                  </a:lnTo>
                  <a:lnTo>
                    <a:pt x="764800" y="4876800"/>
                  </a:lnTo>
                  <a:lnTo>
                    <a:pt x="747455" y="4108101"/>
                  </a:lnTo>
                  <a:lnTo>
                    <a:pt x="696317" y="3356516"/>
                  </a:lnTo>
                  <a:lnTo>
                    <a:pt x="612733" y="2624456"/>
                  </a:lnTo>
                  <a:lnTo>
                    <a:pt x="498049" y="1914334"/>
                  </a:lnTo>
                  <a:lnTo>
                    <a:pt x="353612" y="1228561"/>
                  </a:lnTo>
                  <a:lnTo>
                    <a:pt x="180769" y="569551"/>
                  </a:lnTo>
                  <a:lnTo>
                    <a:pt x="0" y="0"/>
                  </a:lnTo>
                </a:path>
              </a:pathLst>
            </a:custGeom>
            <a:grpFill/>
            <a:ln w="634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10" name="object 7"/>
          <p:cNvSpPr/>
          <p:nvPr/>
        </p:nvSpPr>
        <p:spPr>
          <a:xfrm>
            <a:off x="12028044" y="8738870"/>
            <a:ext cx="751161" cy="786130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object 6"/>
          <p:cNvSpPr txBox="1"/>
          <p:nvPr/>
        </p:nvSpPr>
        <p:spPr>
          <a:xfrm>
            <a:off x="977900" y="2020131"/>
            <a:ext cx="7643495" cy="73866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US" sz="30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nationally driven example</a:t>
            </a:r>
          </a:p>
          <a:p>
            <a:endParaRPr lang="en-US" sz="3000" b="1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Developed </a:t>
            </a:r>
            <a:r>
              <a:rPr lang="en-CA" sz="2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CA" sz="2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Climate </a:t>
            </a:r>
            <a:r>
              <a:rPr lang="en-CA" sz="2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Action Plan that outlines a </a:t>
            </a:r>
            <a:r>
              <a:rPr lang="en-CA" sz="2600" dirty="0" err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longterm</a:t>
            </a:r>
            <a:r>
              <a:rPr lang="en-CA" sz="2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program </a:t>
            </a:r>
            <a:r>
              <a:rPr lang="en-CA" sz="2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strategies for adaptation </a:t>
            </a:r>
            <a:r>
              <a:rPr lang="en-CA" sz="2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mitigation </a:t>
            </a:r>
            <a:r>
              <a:rPr lang="en-CA" sz="2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line with its national </a:t>
            </a:r>
            <a:r>
              <a:rPr lang="en-CA" sz="2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plan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sz="2600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Philippines Climate Change </a:t>
            </a:r>
            <a:r>
              <a:rPr lang="en-CA" sz="2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Commission (CCC</a:t>
            </a:r>
            <a:r>
              <a:rPr lang="en-CA" sz="2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coordinates involvement of </a:t>
            </a:r>
            <a:r>
              <a:rPr lang="en-CA" sz="2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stakeholders from </a:t>
            </a:r>
            <a:r>
              <a:rPr lang="en-CA" sz="2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relevant </a:t>
            </a:r>
            <a:r>
              <a:rPr lang="en-CA" sz="2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sectoral agencies </a:t>
            </a:r>
            <a:r>
              <a:rPr lang="en-CA" sz="2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CA" sz="2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ministries and others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2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CCC includes a panel of </a:t>
            </a:r>
            <a:r>
              <a:rPr lang="en-CA" sz="2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experts with </a:t>
            </a:r>
            <a:r>
              <a:rPr lang="en-CA" sz="2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representatives of a range of </a:t>
            </a:r>
            <a:r>
              <a:rPr lang="en-CA" sz="2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climate-sensitive sectors </a:t>
            </a:r>
            <a:r>
              <a:rPr lang="en-CA" sz="2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provide technical advice in </a:t>
            </a:r>
            <a:r>
              <a:rPr lang="en-CA" sz="2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climate science</a:t>
            </a:r>
            <a:r>
              <a:rPr lang="en-CA" sz="2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technologies and best practices to </a:t>
            </a:r>
            <a:r>
              <a:rPr lang="en-CA" sz="26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enhance adaptive </a:t>
            </a:r>
            <a:r>
              <a:rPr lang="en-CA" sz="2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capacity</a:t>
            </a:r>
            <a:endParaRPr lang="en-US" sz="2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8"/>
          <p:cNvSpPr txBox="1"/>
          <p:nvPr/>
        </p:nvSpPr>
        <p:spPr>
          <a:xfrm>
            <a:off x="977900" y="685851"/>
            <a:ext cx="7658100" cy="987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7709"/>
              </a:lnSpc>
              <a:tabLst>
                <a:tab pos="2202180" algn="l"/>
                <a:tab pos="4213225" algn="l"/>
              </a:tabLst>
            </a:pPr>
            <a:r>
              <a:rPr lang="en-CA" sz="6500" b="1" dirty="0" smtClean="0">
                <a:solidFill>
                  <a:srgbClr val="FFFFFF"/>
                </a:solidFill>
                <a:latin typeface="Arial"/>
                <a:cs typeface="Arial"/>
              </a:rPr>
              <a:t>Philippines</a:t>
            </a:r>
          </a:p>
        </p:txBody>
      </p:sp>
    </p:spTree>
    <p:extLst>
      <p:ext uri="{BB962C8B-B14F-4D97-AF65-F5344CB8AC3E}">
        <p14:creationId xmlns:p14="http://schemas.microsoft.com/office/powerpoint/2010/main" val="373921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55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8"/>
          <p:cNvSpPr txBox="1"/>
          <p:nvPr/>
        </p:nvSpPr>
        <p:spPr>
          <a:xfrm>
            <a:off x="863600" y="838200"/>
            <a:ext cx="11696700" cy="10002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US" sz="65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 more</a:t>
            </a:r>
            <a:endParaRPr lang="en-CA" sz="45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7"/>
          <p:cNvSpPr/>
          <p:nvPr/>
        </p:nvSpPr>
        <p:spPr>
          <a:xfrm>
            <a:off x="11809139" y="8665763"/>
            <a:ext cx="751161" cy="78613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0" y="2396771"/>
            <a:ext cx="5181600" cy="6662057"/>
          </a:xfrm>
          <a:prstGeom prst="rect">
            <a:avLst/>
          </a:prstGeom>
        </p:spPr>
      </p:pic>
      <p:sp>
        <p:nvSpPr>
          <p:cNvPr id="7" name="object 5"/>
          <p:cNvSpPr txBox="1"/>
          <p:nvPr/>
        </p:nvSpPr>
        <p:spPr>
          <a:xfrm>
            <a:off x="6712266" y="2475717"/>
            <a:ext cx="5097189" cy="55528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3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sz="3600" spc="3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-2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 the first issue of our </a:t>
            </a:r>
            <a:r>
              <a:rPr lang="en-US" sz="3600" i="1" spc="-20" dirty="0" err="1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sNAPshots</a:t>
            </a:r>
            <a:r>
              <a:rPr lang="en-US" sz="3600" i="1" spc="-2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-2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series (and stay tuned for more country-focused issues)</a:t>
            </a:r>
          </a:p>
          <a:p>
            <a:pPr marL="12700"/>
            <a:endParaRPr lang="en-US" sz="3600" spc="-2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/>
            <a:endParaRPr lang="en-US" sz="3600" spc="-2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42900">
              <a:spcBef>
                <a:spcPts val="95"/>
              </a:spcBef>
            </a:pPr>
            <a:r>
              <a:rPr sz="3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en-US" sz="3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Discuss with country representatives during this evening’s World Café….</a:t>
            </a:r>
            <a:endParaRPr lang="en-US" sz="3000" spc="-20" dirty="0">
              <a:solidFill>
                <a:srgbClr val="4F81BD">
                  <a:lumMod val="60000"/>
                  <a:lumOff val="40000"/>
                </a:srgb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935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8"/>
          <p:cNvSpPr txBox="1"/>
          <p:nvPr/>
        </p:nvSpPr>
        <p:spPr>
          <a:xfrm>
            <a:off x="863600" y="838200"/>
            <a:ext cx="11696700" cy="10002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US" sz="65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 more</a:t>
            </a:r>
            <a:endParaRPr lang="en-CA" sz="45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7"/>
          <p:cNvSpPr/>
          <p:nvPr/>
        </p:nvSpPr>
        <p:spPr>
          <a:xfrm>
            <a:off x="11809139" y="8665763"/>
            <a:ext cx="751161" cy="78613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44600" y="864220"/>
            <a:ext cx="10744200" cy="7971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3200" b="1" dirty="0" smtClean="0"/>
              <a:t>World Café</a:t>
            </a:r>
          </a:p>
          <a:p>
            <a:pPr algn="ctr"/>
            <a:endParaRPr lang="fr-CA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sz="3200" dirty="0" smtClean="0"/>
              <a:t>One </a:t>
            </a:r>
            <a:r>
              <a:rPr lang="fr-CA" sz="3200" dirty="0" err="1" smtClean="0"/>
              <a:t>hour</a:t>
            </a:r>
            <a:r>
              <a:rPr lang="fr-CA" sz="3200" dirty="0" smtClean="0"/>
              <a:t> to </a:t>
            </a:r>
            <a:r>
              <a:rPr lang="fr-CA" sz="3200" dirty="0" err="1" smtClean="0"/>
              <a:t>rotate</a:t>
            </a:r>
            <a:r>
              <a:rPr lang="fr-CA" sz="3200" dirty="0" smtClean="0"/>
              <a:t> </a:t>
            </a:r>
            <a:r>
              <a:rPr lang="fr-CA" sz="3200" dirty="0" err="1" smtClean="0"/>
              <a:t>through</a:t>
            </a:r>
            <a:r>
              <a:rPr lang="fr-CA" sz="3200" dirty="0" smtClean="0"/>
              <a:t> </a:t>
            </a:r>
            <a:r>
              <a:rPr lang="fr-CA" sz="3200" dirty="0" err="1" smtClean="0"/>
              <a:t>three</a:t>
            </a:r>
            <a:r>
              <a:rPr lang="fr-CA" sz="3200" dirty="0" smtClean="0"/>
              <a:t> country stations. Just </a:t>
            </a:r>
            <a:r>
              <a:rPr lang="fr-CA" sz="3200" dirty="0" err="1" smtClean="0"/>
              <a:t>under</a:t>
            </a:r>
            <a:r>
              <a:rPr lang="fr-CA" sz="3200" dirty="0" smtClean="0"/>
              <a:t> 20 minutes at </a:t>
            </a:r>
            <a:r>
              <a:rPr lang="fr-CA" sz="3200" dirty="0" err="1" smtClean="0"/>
              <a:t>each</a:t>
            </a:r>
            <a:r>
              <a:rPr lang="fr-CA" sz="3200" dirty="0" smtClean="0"/>
              <a:t> station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A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sz="3200" dirty="0" smtClean="0"/>
              <a:t>There are four countries </a:t>
            </a:r>
            <a:r>
              <a:rPr lang="fr-CA" sz="3200" dirty="0" err="1" smtClean="0"/>
              <a:t>here</a:t>
            </a:r>
            <a:r>
              <a:rPr lang="fr-CA" sz="3200" dirty="0" smtClean="0"/>
              <a:t> </a:t>
            </a:r>
            <a:r>
              <a:rPr lang="fr-CA" sz="3200" dirty="0" err="1" smtClean="0"/>
              <a:t>this</a:t>
            </a:r>
            <a:r>
              <a:rPr lang="fr-CA" sz="3200" dirty="0" smtClean="0"/>
              <a:t> </a:t>
            </a:r>
            <a:r>
              <a:rPr lang="fr-CA" sz="3200" dirty="0" err="1" smtClean="0"/>
              <a:t>evening</a:t>
            </a:r>
            <a:r>
              <a:rPr lang="fr-CA" sz="3200" dirty="0" smtClean="0"/>
              <a:t>– </a:t>
            </a:r>
            <a:r>
              <a:rPr lang="fr-CA" sz="3200" dirty="0" err="1" smtClean="0"/>
              <a:t>pick</a:t>
            </a:r>
            <a:r>
              <a:rPr lang="fr-CA" sz="3200" dirty="0" smtClean="0"/>
              <a:t> </a:t>
            </a:r>
            <a:r>
              <a:rPr lang="fr-CA" sz="3200" dirty="0" err="1" smtClean="0"/>
              <a:t>three</a:t>
            </a:r>
            <a:r>
              <a:rPr lang="fr-CA" sz="3200" dirty="0" smtClean="0"/>
              <a:t>! </a:t>
            </a:r>
          </a:p>
          <a:p>
            <a:r>
              <a:rPr lang="fr-CA" sz="3200" dirty="0"/>
              <a:t>	</a:t>
            </a:r>
            <a:r>
              <a:rPr lang="fr-CA" sz="3200" dirty="0" err="1" smtClean="0"/>
              <a:t>Albania</a:t>
            </a:r>
            <a:r>
              <a:rPr lang="fr-CA" sz="3200" dirty="0" smtClean="0"/>
              <a:t>, </a:t>
            </a:r>
            <a:r>
              <a:rPr lang="fr-CA" sz="3200" dirty="0" err="1" smtClean="0"/>
              <a:t>Colombia</a:t>
            </a:r>
            <a:r>
              <a:rPr lang="fr-CA" sz="3200" dirty="0" smtClean="0"/>
              <a:t>, Grenada, </a:t>
            </a:r>
            <a:r>
              <a:rPr lang="fr-CA" sz="3200" smtClean="0"/>
              <a:t>Peru</a:t>
            </a:r>
            <a:endParaRPr lang="fr-CA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A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sz="3200" dirty="0" err="1" smtClean="0"/>
              <a:t>Each</a:t>
            </a:r>
            <a:r>
              <a:rPr lang="fr-CA" sz="3200" dirty="0" smtClean="0"/>
              <a:t> country group leader </a:t>
            </a:r>
            <a:r>
              <a:rPr lang="fr-CA" sz="3200" dirty="0" err="1" smtClean="0"/>
              <a:t>will</a:t>
            </a:r>
            <a:r>
              <a:rPr lang="fr-CA" sz="3200" dirty="0" smtClean="0"/>
              <a:t> </a:t>
            </a:r>
            <a:r>
              <a:rPr lang="fr-CA" sz="3200" dirty="0" err="1" smtClean="0"/>
              <a:t>give</a:t>
            </a:r>
            <a:r>
              <a:rPr lang="fr-CA" sz="3200" dirty="0" smtClean="0"/>
              <a:t> a </a:t>
            </a:r>
            <a:r>
              <a:rPr lang="fr-CA" sz="3200" dirty="0" err="1" smtClean="0"/>
              <a:t>brief</a:t>
            </a:r>
            <a:r>
              <a:rPr lang="fr-CA" sz="3200" dirty="0" smtClean="0"/>
              <a:t> (~5 min) introduction to </a:t>
            </a:r>
            <a:r>
              <a:rPr lang="fr-CA" sz="3200" dirty="0" err="1" smtClean="0"/>
              <a:t>their</a:t>
            </a:r>
            <a:r>
              <a:rPr lang="fr-CA" sz="3200" dirty="0" smtClean="0"/>
              <a:t> </a:t>
            </a:r>
            <a:r>
              <a:rPr lang="fr-CA" sz="3200" dirty="0" err="1" smtClean="0"/>
              <a:t>approach</a:t>
            </a:r>
            <a:r>
              <a:rPr lang="fr-CA" sz="3200" dirty="0" smtClean="0"/>
              <a:t> to </a:t>
            </a:r>
            <a:r>
              <a:rPr lang="fr-CA" sz="3200" dirty="0" err="1" smtClean="0"/>
              <a:t>initiating</a:t>
            </a:r>
            <a:r>
              <a:rPr lang="fr-CA" sz="3200" dirty="0" smtClean="0"/>
              <a:t> </a:t>
            </a:r>
            <a:r>
              <a:rPr lang="fr-CA" sz="3200" dirty="0" err="1" smtClean="0"/>
              <a:t>integration</a:t>
            </a:r>
            <a:r>
              <a:rPr lang="fr-CA" sz="3200" dirty="0" smtClean="0"/>
              <a:t> in the NAP </a:t>
            </a:r>
            <a:r>
              <a:rPr lang="fr-CA" sz="3200" dirty="0" err="1" smtClean="0"/>
              <a:t>process</a:t>
            </a:r>
            <a:endParaRPr lang="fr-CA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A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sz="3200" dirty="0" smtClean="0"/>
              <a:t>This </a:t>
            </a:r>
            <a:r>
              <a:rPr lang="fr-CA" sz="3200" dirty="0" err="1" smtClean="0"/>
              <a:t>will</a:t>
            </a:r>
            <a:r>
              <a:rPr lang="fr-CA" sz="3200" dirty="0" smtClean="0"/>
              <a:t> </a:t>
            </a:r>
            <a:r>
              <a:rPr lang="fr-CA" sz="3200" dirty="0" err="1" smtClean="0"/>
              <a:t>be</a:t>
            </a:r>
            <a:r>
              <a:rPr lang="fr-CA" sz="3200" dirty="0" smtClean="0"/>
              <a:t> </a:t>
            </a:r>
            <a:r>
              <a:rPr lang="fr-CA" sz="3200" dirty="0" err="1" smtClean="0"/>
              <a:t>followed</a:t>
            </a:r>
            <a:r>
              <a:rPr lang="fr-CA" sz="3200" dirty="0" smtClean="0"/>
              <a:t> by about 10 minutes for questions/discussion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A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sz="3200" dirty="0" err="1" smtClean="0"/>
              <a:t>We</a:t>
            </a:r>
            <a:r>
              <a:rPr lang="fr-CA" sz="3200" dirty="0" smtClean="0"/>
              <a:t> </a:t>
            </a:r>
            <a:r>
              <a:rPr lang="fr-CA" sz="3200" dirty="0" err="1" smtClean="0"/>
              <a:t>will</a:t>
            </a:r>
            <a:r>
              <a:rPr lang="fr-CA" sz="3200" dirty="0" smtClean="0"/>
              <a:t> come back to </a:t>
            </a:r>
            <a:r>
              <a:rPr lang="fr-CA" sz="3200" dirty="0" err="1" smtClean="0"/>
              <a:t>plenary</a:t>
            </a:r>
            <a:r>
              <a:rPr lang="fr-CA" sz="3200" dirty="0" smtClean="0"/>
              <a:t> </a:t>
            </a:r>
            <a:r>
              <a:rPr lang="fr-CA" sz="3200" dirty="0" err="1" smtClean="0"/>
              <a:t>briefly</a:t>
            </a:r>
            <a:r>
              <a:rPr lang="fr-CA" sz="3200" dirty="0" smtClean="0"/>
              <a:t> </a:t>
            </a:r>
            <a:r>
              <a:rPr lang="fr-CA" sz="3200" dirty="0" err="1" smtClean="0"/>
              <a:t>after</a:t>
            </a:r>
            <a:r>
              <a:rPr lang="fr-CA" sz="3200" dirty="0" smtClean="0"/>
              <a:t> the </a:t>
            </a:r>
            <a:r>
              <a:rPr lang="fr-CA" sz="3200" dirty="0" err="1" smtClean="0"/>
              <a:t>three</a:t>
            </a:r>
            <a:r>
              <a:rPr lang="fr-CA" sz="3200" dirty="0" smtClean="0"/>
              <a:t> rotations</a:t>
            </a:r>
          </a:p>
        </p:txBody>
      </p:sp>
    </p:spTree>
    <p:extLst>
      <p:ext uri="{BB962C8B-B14F-4D97-AF65-F5344CB8AC3E}">
        <p14:creationId xmlns:p14="http://schemas.microsoft.com/office/powerpoint/2010/main" val="360471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4F5560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 txBox="1"/>
          <p:nvPr/>
        </p:nvSpPr>
        <p:spPr>
          <a:xfrm>
            <a:off x="2755896" y="4572000"/>
            <a:ext cx="7835908" cy="24622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000" b="1" spc="114" dirty="0" smtClean="0">
                <a:solidFill>
                  <a:srgbClr val="4F5560"/>
                </a:solidFill>
                <a:latin typeface="Arial"/>
                <a:cs typeface="Arial"/>
              </a:rPr>
              <a:t>ww</a:t>
            </a:r>
            <a:r>
              <a:rPr sz="4000" b="1" spc="-190" dirty="0" smtClean="0">
                <a:solidFill>
                  <a:srgbClr val="4F5560"/>
                </a:solidFill>
                <a:latin typeface="Arial"/>
                <a:cs typeface="Arial"/>
              </a:rPr>
              <a:t>w</a:t>
            </a:r>
            <a:r>
              <a:rPr sz="4000" b="1" spc="-30" dirty="0" smtClean="0">
                <a:solidFill>
                  <a:srgbClr val="4F5560"/>
                </a:solidFill>
                <a:latin typeface="Arial"/>
                <a:cs typeface="Arial"/>
              </a:rPr>
              <a:t>.n</a:t>
            </a:r>
            <a:r>
              <a:rPr sz="4000" b="1" spc="-35" dirty="0" smtClean="0">
                <a:solidFill>
                  <a:srgbClr val="4F5560"/>
                </a:solidFill>
                <a:latin typeface="Arial"/>
                <a:cs typeface="Arial"/>
              </a:rPr>
              <a:t>a</a:t>
            </a:r>
            <a:r>
              <a:rPr sz="4000" b="1" spc="-10" dirty="0" smtClean="0">
                <a:solidFill>
                  <a:srgbClr val="4F5560"/>
                </a:solidFill>
                <a:latin typeface="Arial"/>
                <a:cs typeface="Arial"/>
              </a:rPr>
              <a:t>p</a:t>
            </a:r>
            <a:r>
              <a:rPr sz="4000" b="1" spc="-30" dirty="0" smtClean="0">
                <a:solidFill>
                  <a:srgbClr val="4F5560"/>
                </a:solidFill>
                <a:latin typeface="Arial"/>
                <a:cs typeface="Arial"/>
              </a:rPr>
              <a:t>g</a:t>
            </a:r>
            <a:r>
              <a:rPr sz="4000" b="1" dirty="0" smtClean="0">
                <a:solidFill>
                  <a:srgbClr val="4F5560"/>
                </a:solidFill>
                <a:latin typeface="Arial"/>
                <a:cs typeface="Arial"/>
              </a:rPr>
              <a:t>l</a:t>
            </a:r>
            <a:r>
              <a:rPr sz="4000" b="1" spc="-25" dirty="0" smtClean="0">
                <a:solidFill>
                  <a:srgbClr val="4F5560"/>
                </a:solidFill>
                <a:latin typeface="Arial"/>
                <a:cs typeface="Arial"/>
              </a:rPr>
              <a:t>o</a:t>
            </a:r>
            <a:r>
              <a:rPr sz="4000" b="1" dirty="0" smtClean="0">
                <a:solidFill>
                  <a:srgbClr val="4F5560"/>
                </a:solidFill>
                <a:latin typeface="Arial"/>
                <a:cs typeface="Arial"/>
              </a:rPr>
              <a:t>b</a:t>
            </a:r>
            <a:r>
              <a:rPr sz="4000" b="1" spc="-45" dirty="0" smtClean="0">
                <a:solidFill>
                  <a:srgbClr val="4F5560"/>
                </a:solidFill>
                <a:latin typeface="Arial"/>
                <a:cs typeface="Arial"/>
              </a:rPr>
              <a:t>a</a:t>
            </a:r>
            <a:r>
              <a:rPr sz="4000" b="1" spc="-30" dirty="0" smtClean="0">
                <a:solidFill>
                  <a:srgbClr val="4F5560"/>
                </a:solidFill>
                <a:latin typeface="Arial"/>
                <a:cs typeface="Arial"/>
              </a:rPr>
              <a:t>l</a:t>
            </a:r>
            <a:r>
              <a:rPr sz="4000" b="1" spc="-15" dirty="0" smtClean="0">
                <a:solidFill>
                  <a:srgbClr val="4F5560"/>
                </a:solidFill>
                <a:latin typeface="Arial"/>
                <a:cs typeface="Arial"/>
              </a:rPr>
              <a:t>n</a:t>
            </a:r>
            <a:r>
              <a:rPr sz="4000" b="1" spc="15" dirty="0" smtClean="0">
                <a:solidFill>
                  <a:srgbClr val="4F5560"/>
                </a:solidFill>
                <a:latin typeface="Arial"/>
                <a:cs typeface="Arial"/>
              </a:rPr>
              <a:t>e</a:t>
            </a:r>
            <a:r>
              <a:rPr sz="4000" b="1" spc="75" dirty="0" smtClean="0">
                <a:solidFill>
                  <a:srgbClr val="4F5560"/>
                </a:solidFill>
                <a:latin typeface="Arial"/>
                <a:cs typeface="Arial"/>
              </a:rPr>
              <a:t>t</a:t>
            </a:r>
            <a:r>
              <a:rPr sz="4000" b="1" spc="-45" dirty="0" smtClean="0">
                <a:solidFill>
                  <a:srgbClr val="4F5560"/>
                </a:solidFill>
                <a:latin typeface="Arial"/>
                <a:cs typeface="Arial"/>
              </a:rPr>
              <a:t>w</a:t>
            </a:r>
            <a:r>
              <a:rPr sz="4000" b="1" spc="-20" dirty="0" smtClean="0">
                <a:solidFill>
                  <a:srgbClr val="4F5560"/>
                </a:solidFill>
                <a:latin typeface="Arial"/>
                <a:cs typeface="Arial"/>
              </a:rPr>
              <a:t>o</a:t>
            </a:r>
            <a:r>
              <a:rPr sz="4000" b="1" spc="-5" dirty="0" smtClean="0">
                <a:solidFill>
                  <a:srgbClr val="4F5560"/>
                </a:solidFill>
                <a:latin typeface="Arial"/>
                <a:cs typeface="Arial"/>
              </a:rPr>
              <a:t>r</a:t>
            </a:r>
            <a:r>
              <a:rPr sz="4000" b="1" spc="20" dirty="0" smtClean="0">
                <a:solidFill>
                  <a:srgbClr val="4F5560"/>
                </a:solidFill>
                <a:latin typeface="Arial"/>
                <a:cs typeface="Arial"/>
              </a:rPr>
              <a:t>k</a:t>
            </a:r>
            <a:r>
              <a:rPr sz="4000" b="1" spc="-45" dirty="0" smtClean="0">
                <a:solidFill>
                  <a:srgbClr val="4F5560"/>
                </a:solidFill>
                <a:latin typeface="Arial"/>
                <a:cs typeface="Arial"/>
              </a:rPr>
              <a:t>.</a:t>
            </a:r>
            <a:r>
              <a:rPr sz="4000" b="1" spc="-20" dirty="0" smtClean="0">
                <a:solidFill>
                  <a:srgbClr val="4F5560"/>
                </a:solidFill>
                <a:latin typeface="Arial"/>
                <a:cs typeface="Arial"/>
              </a:rPr>
              <a:t>o</a:t>
            </a:r>
            <a:r>
              <a:rPr sz="4000" b="1" spc="15" dirty="0" smtClean="0">
                <a:solidFill>
                  <a:srgbClr val="4F5560"/>
                </a:solidFill>
                <a:latin typeface="Arial"/>
                <a:cs typeface="Arial"/>
              </a:rPr>
              <a:t>r</a:t>
            </a:r>
            <a:r>
              <a:rPr sz="4000" b="1" dirty="0" smtClean="0">
                <a:solidFill>
                  <a:srgbClr val="4F5560"/>
                </a:solidFill>
                <a:latin typeface="Arial"/>
                <a:cs typeface="Arial"/>
              </a:rPr>
              <a:t>g</a:t>
            </a:r>
            <a:r>
              <a:rPr lang="en-CA" sz="4000" b="1" dirty="0" smtClean="0">
                <a:solidFill>
                  <a:srgbClr val="4F5560"/>
                </a:solidFill>
                <a:latin typeface="Arial"/>
                <a:cs typeface="Arial"/>
              </a:rPr>
              <a:t/>
            </a:r>
            <a:br>
              <a:rPr lang="en-CA" sz="4000" b="1" dirty="0" smtClean="0">
                <a:solidFill>
                  <a:srgbClr val="4F5560"/>
                </a:solidFill>
                <a:latin typeface="Arial"/>
                <a:cs typeface="Arial"/>
              </a:rPr>
            </a:br>
            <a:r>
              <a:rPr lang="en-CA" sz="4000" dirty="0" smtClean="0">
                <a:solidFill>
                  <a:srgbClr val="4F5560"/>
                </a:solidFill>
                <a:latin typeface="Arial"/>
                <a:cs typeface="Arial"/>
                <a:hlinkClick r:id="rId3"/>
              </a:rPr>
              <a:t>info@napglobalnetwork.org</a:t>
            </a:r>
            <a:endParaRPr lang="en-CA" sz="4000" dirty="0" smtClean="0">
              <a:solidFill>
                <a:srgbClr val="4F5560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lang="en-US" sz="4000" dirty="0" smtClean="0">
                <a:solidFill>
                  <a:srgbClr val="4F5560"/>
                </a:solidFill>
                <a:latin typeface="Arial"/>
                <a:cs typeface="Arial"/>
              </a:rPr>
              <a:t>@</a:t>
            </a:r>
            <a:r>
              <a:rPr lang="en-US" sz="4000" dirty="0" err="1" smtClean="0">
                <a:solidFill>
                  <a:srgbClr val="4F5560"/>
                </a:solidFill>
                <a:latin typeface="Arial"/>
                <a:cs typeface="Arial"/>
              </a:rPr>
              <a:t>NAP_Network</a:t>
            </a:r>
            <a:endParaRPr lang="en-US" sz="4000" dirty="0" smtClean="0">
              <a:solidFill>
                <a:srgbClr val="4F5560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lang="en-US" sz="4000" dirty="0" smtClean="0">
                <a:solidFill>
                  <a:srgbClr val="4F5560"/>
                </a:solidFill>
                <a:latin typeface="Arial"/>
                <a:cs typeface="Arial"/>
              </a:rPr>
              <a:t>#NAPGN</a:t>
            </a:r>
            <a:endParaRPr sz="4000" dirty="0">
              <a:solidFill>
                <a:srgbClr val="4F5560"/>
              </a:solidFill>
              <a:latin typeface="Arial"/>
              <a:cs typeface="Arial"/>
            </a:endParaRPr>
          </a:p>
        </p:txBody>
      </p:sp>
      <p:pic>
        <p:nvPicPr>
          <p:cNvPr id="22" name="Picture 21" descr="NAPGN_logo_english_colou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800" y="360707"/>
            <a:ext cx="7848600" cy="39243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00" y="7848600"/>
            <a:ext cx="8686800" cy="16788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97909" y="7479268"/>
            <a:ext cx="1013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Financial support provided by								Secretariat hosted by</a:t>
            </a:r>
            <a:endParaRPr lang="en-C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3687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1185</TotalTime>
  <Words>383</Words>
  <Application>Microsoft Office PowerPoint</Application>
  <PresentationFormat>Custom</PresentationFormat>
  <Paragraphs>72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Adelle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Hayley Price-Kelly</dc:creator>
  <cp:lastModifiedBy>Hayley Price-Kelly</cp:lastModifiedBy>
  <cp:revision>55</cp:revision>
  <dcterms:created xsi:type="dcterms:W3CDTF">2015-04-11T20:54:24Z</dcterms:created>
  <dcterms:modified xsi:type="dcterms:W3CDTF">2015-12-09T19:56:19Z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2015-04-10T00:00:00Z</vt:filetime>
  </property>
  <property fmtid="{D5CDD505-2E9C-101B-9397-08002B2CF9AE}" pid="3" name="LastSaved">
    <vt:filetime>2015-04-12T00:00:00Z</vt:filetime>
  </property>
</Properties>
</file>