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7" r:id="rId2"/>
    <p:sldId id="274" r:id="rId3"/>
    <p:sldId id="259" r:id="rId4"/>
    <p:sldId id="260" r:id="rId5"/>
    <p:sldId id="273" r:id="rId6"/>
    <p:sldId id="268" r:id="rId7"/>
    <p:sldId id="269" r:id="rId8"/>
    <p:sldId id="257" r:id="rId9"/>
    <p:sldId id="271" r:id="rId10"/>
    <p:sldId id="272" r:id="rId11"/>
  </p:sldIdLst>
  <p:sldSz cx="13004800" cy="9753600"/>
  <p:notesSz cx="13004800" cy="97536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431F"/>
    <a:srgbClr val="4F5560"/>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515" autoAdjust="0"/>
  </p:normalViewPr>
  <p:slideViewPr>
    <p:cSldViewPr>
      <p:cViewPr varScale="1">
        <p:scale>
          <a:sx n="44" d="100"/>
          <a:sy n="44" d="100"/>
        </p:scale>
        <p:origin x="1308" y="4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33D81D-58E3-428D-B1F1-8129CC203EAD}" type="doc">
      <dgm:prSet loTypeId="urn:microsoft.com/office/officeart/2005/8/layout/vList2" loCatId="list" qsTypeId="urn:microsoft.com/office/officeart/2005/8/quickstyle/simple2" qsCatId="simple" csTypeId="urn:microsoft.com/office/officeart/2005/8/colors/accent6_2" csCatId="accent6" phldr="1"/>
      <dgm:spPr/>
      <dgm:t>
        <a:bodyPr/>
        <a:lstStyle/>
        <a:p>
          <a:endParaRPr lang="en-CA"/>
        </a:p>
      </dgm:t>
    </dgm:pt>
    <dgm:pt modelId="{A31321A7-DBC8-47FF-8BA8-C3559D9F672A}">
      <dgm:prSet phldrT="[Text]"/>
      <dgm:spPr>
        <a:solidFill>
          <a:srgbClr val="EA431F"/>
        </a:solidFill>
      </dgm:spPr>
      <dgm:t>
        <a:bodyPr/>
        <a:lstStyle/>
        <a:p>
          <a:r>
            <a:rPr lang="fr-CA" dirty="0" smtClean="0">
              <a:latin typeface="Arial" panose="020B0604020202020204" pitchFamily="34" charset="0"/>
              <a:cs typeface="Arial" panose="020B0604020202020204" pitchFamily="34" charset="0"/>
            </a:rPr>
            <a:t>Establishment of </a:t>
          </a:r>
          <a:r>
            <a:rPr lang="fr-CA" dirty="0" err="1" smtClean="0">
              <a:latin typeface="Arial" panose="020B0604020202020204" pitchFamily="34" charset="0"/>
              <a:cs typeface="Arial" panose="020B0604020202020204" pitchFamily="34" charset="0"/>
            </a:rPr>
            <a:t>legal</a:t>
          </a:r>
          <a:r>
            <a:rPr lang="fr-CA" dirty="0" smtClean="0">
              <a:latin typeface="Arial" panose="020B0604020202020204" pitchFamily="34" charset="0"/>
              <a:cs typeface="Arial" panose="020B0604020202020204" pitchFamily="34" charset="0"/>
            </a:rPr>
            <a:t> and </a:t>
          </a:r>
          <a:r>
            <a:rPr lang="fr-CA" dirty="0" err="1" smtClean="0">
              <a:latin typeface="Arial" panose="020B0604020202020204" pitchFamily="34" charset="0"/>
              <a:cs typeface="Arial" panose="020B0604020202020204" pitchFamily="34" charset="0"/>
            </a:rPr>
            <a:t>institutional</a:t>
          </a:r>
          <a:r>
            <a:rPr lang="fr-CA" dirty="0" smtClean="0">
              <a:latin typeface="Arial" panose="020B0604020202020204" pitchFamily="34" charset="0"/>
              <a:cs typeface="Arial" panose="020B0604020202020204" pitchFamily="34" charset="0"/>
            </a:rPr>
            <a:t> </a:t>
          </a:r>
          <a:r>
            <a:rPr lang="fr-CA" dirty="0" err="1" smtClean="0">
              <a:latin typeface="Arial" panose="020B0604020202020204" pitchFamily="34" charset="0"/>
              <a:cs typeface="Arial" panose="020B0604020202020204" pitchFamily="34" charset="0"/>
            </a:rPr>
            <a:t>framework</a:t>
          </a:r>
          <a:r>
            <a:rPr lang="fr-CA" dirty="0" smtClean="0">
              <a:latin typeface="Arial" panose="020B0604020202020204" pitchFamily="34" charset="0"/>
              <a:cs typeface="Arial" panose="020B0604020202020204" pitchFamily="34" charset="0"/>
            </a:rPr>
            <a:t> </a:t>
          </a:r>
          <a:r>
            <a:rPr lang="fr-CA" dirty="0" err="1" smtClean="0">
              <a:latin typeface="Arial" panose="020B0604020202020204" pitchFamily="34" charset="0"/>
              <a:cs typeface="Arial" panose="020B0604020202020204" pitchFamily="34" charset="0"/>
            </a:rPr>
            <a:t>through</a:t>
          </a:r>
          <a:r>
            <a:rPr lang="fr-CA" dirty="0" smtClean="0">
              <a:latin typeface="Arial" panose="020B0604020202020204" pitchFamily="34" charset="0"/>
              <a:cs typeface="Arial" panose="020B0604020202020204" pitchFamily="34" charset="0"/>
            </a:rPr>
            <a:t> an </a:t>
          </a:r>
          <a:r>
            <a:rPr lang="fr-CA" dirty="0" err="1" smtClean="0">
              <a:latin typeface="Arial" panose="020B0604020202020204" pitchFamily="34" charset="0"/>
              <a:cs typeface="Arial" panose="020B0604020202020204" pitchFamily="34" charset="0"/>
            </a:rPr>
            <a:t>interministerial</a:t>
          </a:r>
          <a:r>
            <a:rPr lang="fr-CA" dirty="0" smtClean="0">
              <a:latin typeface="Arial" panose="020B0604020202020204" pitchFamily="34" charset="0"/>
              <a:cs typeface="Arial" panose="020B0604020202020204" pitchFamily="34" charset="0"/>
            </a:rPr>
            <a:t> </a:t>
          </a:r>
          <a:r>
            <a:rPr lang="fr-CA" dirty="0" err="1" smtClean="0">
              <a:latin typeface="Arial" panose="020B0604020202020204" pitchFamily="34" charset="0"/>
              <a:cs typeface="Arial" panose="020B0604020202020204" pitchFamily="34" charset="0"/>
            </a:rPr>
            <a:t>decree</a:t>
          </a:r>
          <a:endParaRPr lang="en-CA" dirty="0">
            <a:latin typeface="Arial" panose="020B0604020202020204" pitchFamily="34" charset="0"/>
            <a:cs typeface="Arial" panose="020B0604020202020204" pitchFamily="34" charset="0"/>
          </a:endParaRPr>
        </a:p>
      </dgm:t>
    </dgm:pt>
    <dgm:pt modelId="{C3EECA8E-D3AF-4FCC-BCE1-EDC34E800092}" type="parTrans" cxnId="{ABCF346F-0602-40E9-87F5-C0CA9A0B7996}">
      <dgm:prSet/>
      <dgm:spPr/>
      <dgm:t>
        <a:bodyPr/>
        <a:lstStyle/>
        <a:p>
          <a:endParaRPr lang="en-CA"/>
        </a:p>
      </dgm:t>
    </dgm:pt>
    <dgm:pt modelId="{FFDAC29A-28EE-4B64-B403-FDBC20241B0E}" type="sibTrans" cxnId="{ABCF346F-0602-40E9-87F5-C0CA9A0B7996}">
      <dgm:prSet/>
      <dgm:spPr/>
      <dgm:t>
        <a:bodyPr/>
        <a:lstStyle/>
        <a:p>
          <a:endParaRPr lang="en-CA"/>
        </a:p>
      </dgm:t>
    </dgm:pt>
    <dgm:pt modelId="{784293F6-326B-480A-B61F-3CE5E4A2005F}">
      <dgm:prSet phldrT="[Text]"/>
      <dgm:spPr>
        <a:solidFill>
          <a:srgbClr val="EA431F"/>
        </a:solidFill>
      </dgm:spPr>
      <dgm:t>
        <a:bodyPr/>
        <a:lstStyle/>
        <a:p>
          <a:r>
            <a:rPr lang="fr-CA" dirty="0" smtClean="0">
              <a:latin typeface="Arial" panose="020B0604020202020204" pitchFamily="34" charset="0"/>
              <a:cs typeface="Arial" panose="020B0604020202020204" pitchFamily="34" charset="0"/>
            </a:rPr>
            <a:t>Establishment of an </a:t>
          </a:r>
          <a:r>
            <a:rPr lang="fr-CA" dirty="0" err="1" smtClean="0">
              <a:latin typeface="Arial" panose="020B0604020202020204" pitchFamily="34" charset="0"/>
              <a:cs typeface="Arial" panose="020B0604020202020204" pitchFamily="34" charset="0"/>
            </a:rPr>
            <a:t>interministerial</a:t>
          </a:r>
          <a:r>
            <a:rPr lang="fr-CA"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“Technical committee for the </a:t>
          </a:r>
          <a:r>
            <a:rPr lang="fr-CA" dirty="0" smtClean="0">
              <a:latin typeface="Arial" panose="020B0604020202020204" pitchFamily="34" charset="0"/>
              <a:cs typeface="Arial" panose="020B0604020202020204" pitchFamily="34" charset="0"/>
            </a:rPr>
            <a:t> </a:t>
          </a:r>
          <a:r>
            <a:rPr lang="fr-CA" dirty="0" err="1" smtClean="0">
              <a:latin typeface="Arial" panose="020B0604020202020204" pitchFamily="34" charset="0"/>
              <a:cs typeface="Arial" panose="020B0604020202020204" pitchFamily="34" charset="0"/>
            </a:rPr>
            <a:t>integration</a:t>
          </a:r>
          <a:r>
            <a:rPr lang="fr-CA" dirty="0" smtClean="0">
              <a:latin typeface="Arial" panose="020B0604020202020204" pitchFamily="34" charset="0"/>
              <a:cs typeface="Arial" panose="020B0604020202020204" pitchFamily="34" charset="0"/>
            </a:rPr>
            <a:t> of </a:t>
          </a:r>
          <a:r>
            <a:rPr lang="fr-CA" dirty="0" err="1" smtClean="0">
              <a:latin typeface="Arial" panose="020B0604020202020204" pitchFamily="34" charset="0"/>
              <a:cs typeface="Arial" panose="020B0604020202020204" pitchFamily="34" charset="0"/>
            </a:rPr>
            <a:t>climate</a:t>
          </a:r>
          <a:r>
            <a:rPr lang="fr-CA" dirty="0" smtClean="0">
              <a:latin typeface="Arial" panose="020B0604020202020204" pitchFamily="34" charset="0"/>
              <a:cs typeface="Arial" panose="020B0604020202020204" pitchFamily="34" charset="0"/>
            </a:rPr>
            <a:t> change in planning and </a:t>
          </a:r>
          <a:r>
            <a:rPr lang="fr-CA" dirty="0" err="1" smtClean="0">
              <a:latin typeface="Arial" panose="020B0604020202020204" pitchFamily="34" charset="0"/>
              <a:cs typeface="Arial" panose="020B0604020202020204" pitchFamily="34" charset="0"/>
            </a:rPr>
            <a:t>budgeting</a:t>
          </a:r>
          <a:r>
            <a:rPr lang="fr-CA" dirty="0" smtClean="0">
              <a:latin typeface="Arial" panose="020B0604020202020204" pitchFamily="34" charset="0"/>
              <a:cs typeface="Arial" panose="020B0604020202020204" pitchFamily="34" charset="0"/>
            </a:rPr>
            <a:t> »</a:t>
          </a:r>
          <a:endParaRPr lang="en-CA" dirty="0">
            <a:latin typeface="Arial" panose="020B0604020202020204" pitchFamily="34" charset="0"/>
            <a:cs typeface="Arial" panose="020B0604020202020204" pitchFamily="34" charset="0"/>
          </a:endParaRPr>
        </a:p>
      </dgm:t>
    </dgm:pt>
    <dgm:pt modelId="{0653B357-89BF-4304-A0FF-73EFBE150AC3}" type="parTrans" cxnId="{714B061F-A7E0-4581-B5F9-E0E68514547F}">
      <dgm:prSet/>
      <dgm:spPr/>
      <dgm:t>
        <a:bodyPr/>
        <a:lstStyle/>
        <a:p>
          <a:endParaRPr lang="en-CA"/>
        </a:p>
      </dgm:t>
    </dgm:pt>
    <dgm:pt modelId="{5F7E879C-E0F5-420A-A5B9-0A97D3A55462}" type="sibTrans" cxnId="{714B061F-A7E0-4581-B5F9-E0E68514547F}">
      <dgm:prSet/>
      <dgm:spPr/>
      <dgm:t>
        <a:bodyPr/>
        <a:lstStyle/>
        <a:p>
          <a:endParaRPr lang="en-CA"/>
        </a:p>
      </dgm:t>
    </dgm:pt>
    <dgm:pt modelId="{F30FFD44-23F4-4053-BC31-6C616A0B3A1A}">
      <dgm:prSet phldrT="[Text]"/>
      <dgm:spPr>
        <a:solidFill>
          <a:srgbClr val="EA431F"/>
        </a:solidFill>
      </dgm:spPr>
      <dgm:t>
        <a:bodyPr/>
        <a:lstStyle/>
        <a:p>
          <a:r>
            <a:rPr lang="en-US" dirty="0" smtClean="0">
              <a:latin typeface="Arial" panose="020B0604020202020204" pitchFamily="34" charset="0"/>
              <a:cs typeface="Arial" panose="020B0604020202020204" pitchFamily="34" charset="0"/>
            </a:rPr>
            <a:t>GIZ on behalf of BMZ (Germany) provides technical and financial support to MERF</a:t>
          </a:r>
          <a:endParaRPr lang="en-CA" dirty="0">
            <a:latin typeface="Arial" panose="020B0604020202020204" pitchFamily="34" charset="0"/>
            <a:cs typeface="Arial" panose="020B0604020202020204" pitchFamily="34" charset="0"/>
          </a:endParaRPr>
        </a:p>
      </dgm:t>
    </dgm:pt>
    <dgm:pt modelId="{1CE3496E-887B-47D7-B0BB-A1E2D660ECAF}" type="parTrans" cxnId="{6921EA5D-D05F-4051-A816-DD85CF1BA3AF}">
      <dgm:prSet/>
      <dgm:spPr/>
      <dgm:t>
        <a:bodyPr/>
        <a:lstStyle/>
        <a:p>
          <a:endParaRPr lang="en-CA"/>
        </a:p>
      </dgm:t>
    </dgm:pt>
    <dgm:pt modelId="{D62197EA-4C8B-48E0-A05B-91E58121DFF5}" type="sibTrans" cxnId="{6921EA5D-D05F-4051-A816-DD85CF1BA3AF}">
      <dgm:prSet/>
      <dgm:spPr/>
      <dgm:t>
        <a:bodyPr/>
        <a:lstStyle/>
        <a:p>
          <a:endParaRPr lang="en-CA"/>
        </a:p>
      </dgm:t>
    </dgm:pt>
    <dgm:pt modelId="{30E096E8-5B13-478B-AADF-0ACDB0A29D2A}" type="pres">
      <dgm:prSet presAssocID="{C133D81D-58E3-428D-B1F1-8129CC203EAD}" presName="linear" presStyleCnt="0">
        <dgm:presLayoutVars>
          <dgm:animLvl val="lvl"/>
          <dgm:resizeHandles val="exact"/>
        </dgm:presLayoutVars>
      </dgm:prSet>
      <dgm:spPr/>
      <dgm:t>
        <a:bodyPr/>
        <a:lstStyle/>
        <a:p>
          <a:endParaRPr lang="en-CA"/>
        </a:p>
      </dgm:t>
    </dgm:pt>
    <dgm:pt modelId="{8E4886D1-663E-4CC7-AAAA-201D77C73662}" type="pres">
      <dgm:prSet presAssocID="{A31321A7-DBC8-47FF-8BA8-C3559D9F672A}" presName="parentText" presStyleLbl="node1" presStyleIdx="0" presStyleCnt="3">
        <dgm:presLayoutVars>
          <dgm:chMax val="0"/>
          <dgm:bulletEnabled val="1"/>
        </dgm:presLayoutVars>
      </dgm:prSet>
      <dgm:spPr/>
      <dgm:t>
        <a:bodyPr/>
        <a:lstStyle/>
        <a:p>
          <a:endParaRPr lang="en-CA"/>
        </a:p>
      </dgm:t>
    </dgm:pt>
    <dgm:pt modelId="{8F113726-3135-44FF-865B-6E4930A7B15C}" type="pres">
      <dgm:prSet presAssocID="{FFDAC29A-28EE-4B64-B403-FDBC20241B0E}" presName="spacer" presStyleCnt="0"/>
      <dgm:spPr/>
    </dgm:pt>
    <dgm:pt modelId="{80406054-1A60-4019-AE23-4E49D1F58E2F}" type="pres">
      <dgm:prSet presAssocID="{784293F6-326B-480A-B61F-3CE5E4A2005F}" presName="parentText" presStyleLbl="node1" presStyleIdx="1" presStyleCnt="3">
        <dgm:presLayoutVars>
          <dgm:chMax val="0"/>
          <dgm:bulletEnabled val="1"/>
        </dgm:presLayoutVars>
      </dgm:prSet>
      <dgm:spPr/>
      <dgm:t>
        <a:bodyPr/>
        <a:lstStyle/>
        <a:p>
          <a:endParaRPr lang="en-CA"/>
        </a:p>
      </dgm:t>
    </dgm:pt>
    <dgm:pt modelId="{755CCE12-C4B5-4A28-96C3-65850F767966}" type="pres">
      <dgm:prSet presAssocID="{5F7E879C-E0F5-420A-A5B9-0A97D3A55462}" presName="spacer" presStyleCnt="0"/>
      <dgm:spPr/>
    </dgm:pt>
    <dgm:pt modelId="{CED8E652-A2C2-4D11-A8CA-C93D19F2661E}" type="pres">
      <dgm:prSet presAssocID="{F30FFD44-23F4-4053-BC31-6C616A0B3A1A}" presName="parentText" presStyleLbl="node1" presStyleIdx="2" presStyleCnt="3">
        <dgm:presLayoutVars>
          <dgm:chMax val="0"/>
          <dgm:bulletEnabled val="1"/>
        </dgm:presLayoutVars>
      </dgm:prSet>
      <dgm:spPr/>
      <dgm:t>
        <a:bodyPr/>
        <a:lstStyle/>
        <a:p>
          <a:endParaRPr lang="en-CA"/>
        </a:p>
      </dgm:t>
    </dgm:pt>
  </dgm:ptLst>
  <dgm:cxnLst>
    <dgm:cxn modelId="{E6275151-422C-4A02-9734-6CB50C019A44}" type="presOf" srcId="{F30FFD44-23F4-4053-BC31-6C616A0B3A1A}" destId="{CED8E652-A2C2-4D11-A8CA-C93D19F2661E}" srcOrd="0" destOrd="0" presId="urn:microsoft.com/office/officeart/2005/8/layout/vList2"/>
    <dgm:cxn modelId="{ABCF346F-0602-40E9-87F5-C0CA9A0B7996}" srcId="{C133D81D-58E3-428D-B1F1-8129CC203EAD}" destId="{A31321A7-DBC8-47FF-8BA8-C3559D9F672A}" srcOrd="0" destOrd="0" parTransId="{C3EECA8E-D3AF-4FCC-BCE1-EDC34E800092}" sibTransId="{FFDAC29A-28EE-4B64-B403-FDBC20241B0E}"/>
    <dgm:cxn modelId="{2A0778B3-E1C8-4E71-A30E-FD692B1A108A}" type="presOf" srcId="{784293F6-326B-480A-B61F-3CE5E4A2005F}" destId="{80406054-1A60-4019-AE23-4E49D1F58E2F}" srcOrd="0" destOrd="0" presId="urn:microsoft.com/office/officeart/2005/8/layout/vList2"/>
    <dgm:cxn modelId="{714B061F-A7E0-4581-B5F9-E0E68514547F}" srcId="{C133D81D-58E3-428D-B1F1-8129CC203EAD}" destId="{784293F6-326B-480A-B61F-3CE5E4A2005F}" srcOrd="1" destOrd="0" parTransId="{0653B357-89BF-4304-A0FF-73EFBE150AC3}" sibTransId="{5F7E879C-E0F5-420A-A5B9-0A97D3A55462}"/>
    <dgm:cxn modelId="{D78043A2-874D-4AD4-8543-94A2D6EED24B}" type="presOf" srcId="{A31321A7-DBC8-47FF-8BA8-C3559D9F672A}" destId="{8E4886D1-663E-4CC7-AAAA-201D77C73662}" srcOrd="0" destOrd="0" presId="urn:microsoft.com/office/officeart/2005/8/layout/vList2"/>
    <dgm:cxn modelId="{6921EA5D-D05F-4051-A816-DD85CF1BA3AF}" srcId="{C133D81D-58E3-428D-B1F1-8129CC203EAD}" destId="{F30FFD44-23F4-4053-BC31-6C616A0B3A1A}" srcOrd="2" destOrd="0" parTransId="{1CE3496E-887B-47D7-B0BB-A1E2D660ECAF}" sibTransId="{D62197EA-4C8B-48E0-A05B-91E58121DFF5}"/>
    <dgm:cxn modelId="{7C7500A0-BC1F-48EF-811C-356ADED9429A}" type="presOf" srcId="{C133D81D-58E3-428D-B1F1-8129CC203EAD}" destId="{30E096E8-5B13-478B-AADF-0ACDB0A29D2A}" srcOrd="0" destOrd="0" presId="urn:microsoft.com/office/officeart/2005/8/layout/vList2"/>
    <dgm:cxn modelId="{9F0D9DAE-4045-4750-9A61-4C81A5678F9D}" type="presParOf" srcId="{30E096E8-5B13-478B-AADF-0ACDB0A29D2A}" destId="{8E4886D1-663E-4CC7-AAAA-201D77C73662}" srcOrd="0" destOrd="0" presId="urn:microsoft.com/office/officeart/2005/8/layout/vList2"/>
    <dgm:cxn modelId="{B3A38F74-7DED-4A76-87D5-3BC694099EE5}" type="presParOf" srcId="{30E096E8-5B13-478B-AADF-0ACDB0A29D2A}" destId="{8F113726-3135-44FF-865B-6E4930A7B15C}" srcOrd="1" destOrd="0" presId="urn:microsoft.com/office/officeart/2005/8/layout/vList2"/>
    <dgm:cxn modelId="{6BF1D11D-F889-4C10-9E2C-6249AB4D8D5E}" type="presParOf" srcId="{30E096E8-5B13-478B-AADF-0ACDB0A29D2A}" destId="{80406054-1A60-4019-AE23-4E49D1F58E2F}" srcOrd="2" destOrd="0" presId="urn:microsoft.com/office/officeart/2005/8/layout/vList2"/>
    <dgm:cxn modelId="{1DB309A2-D43F-484D-904A-18A6DD5F6AEE}" type="presParOf" srcId="{30E096E8-5B13-478B-AADF-0ACDB0A29D2A}" destId="{755CCE12-C4B5-4A28-96C3-65850F767966}" srcOrd="3" destOrd="0" presId="urn:microsoft.com/office/officeart/2005/8/layout/vList2"/>
    <dgm:cxn modelId="{70FB6A3B-2FDF-46D4-AEC9-DD2C4E791749}" type="presParOf" srcId="{30E096E8-5B13-478B-AADF-0ACDB0A29D2A}" destId="{CED8E652-A2C2-4D11-A8CA-C93D19F2661E}"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635625" cy="487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7366000" y="0"/>
            <a:ext cx="5635625" cy="487363"/>
          </a:xfrm>
          <a:prstGeom prst="rect">
            <a:avLst/>
          </a:prstGeom>
        </p:spPr>
        <p:txBody>
          <a:bodyPr vert="horz" lIns="91440" tIns="45720" rIns="91440" bIns="45720" rtlCol="0"/>
          <a:lstStyle>
            <a:lvl1pPr algn="r">
              <a:defRPr sz="1200"/>
            </a:lvl1pPr>
          </a:lstStyle>
          <a:p>
            <a:fld id="{1AC6350E-EAEB-9747-8CB3-B4B8FC289375}" type="datetimeFigureOut">
              <a:rPr lang="en-US" smtClean="0"/>
              <a:t>12/5/2015</a:t>
            </a:fld>
            <a:endParaRPr lang="en-US"/>
          </a:p>
        </p:txBody>
      </p:sp>
      <p:sp>
        <p:nvSpPr>
          <p:cNvPr id="4" name="Slide Image Placeholder 3"/>
          <p:cNvSpPr>
            <a:spLocks noGrp="1" noRot="1" noChangeAspect="1"/>
          </p:cNvSpPr>
          <p:nvPr>
            <p:ph type="sldImg" idx="2"/>
          </p:nvPr>
        </p:nvSpPr>
        <p:spPr>
          <a:xfrm>
            <a:off x="4064000" y="731838"/>
            <a:ext cx="4876800" cy="36576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00163" y="4632325"/>
            <a:ext cx="10404475" cy="4389438"/>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9264650"/>
            <a:ext cx="5635625" cy="4873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7366000" y="9264650"/>
            <a:ext cx="5635625" cy="487363"/>
          </a:xfrm>
          <a:prstGeom prst="rect">
            <a:avLst/>
          </a:prstGeom>
        </p:spPr>
        <p:txBody>
          <a:bodyPr vert="horz" lIns="91440" tIns="45720" rIns="91440" bIns="45720" rtlCol="0" anchor="b"/>
          <a:lstStyle>
            <a:lvl1pPr algn="r">
              <a:defRPr sz="1200"/>
            </a:lvl1pPr>
          </a:lstStyle>
          <a:p>
            <a:fld id="{AD603159-9E51-5B4A-A127-DE4D3F461A20}" type="slidenum">
              <a:rPr lang="en-US" smtClean="0"/>
              <a:t>‹#›</a:t>
            </a:fld>
            <a:endParaRPr lang="en-US"/>
          </a:p>
        </p:txBody>
      </p:sp>
    </p:spTree>
    <p:extLst>
      <p:ext uri="{BB962C8B-B14F-4D97-AF65-F5344CB8AC3E}">
        <p14:creationId xmlns:p14="http://schemas.microsoft.com/office/powerpoint/2010/main" val="18240346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003239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14493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11999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975183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92500" lnSpcReduction="20000"/>
          </a:bodyPr>
          <a:lstStyle/>
          <a:p>
            <a:pPr marL="469900" marR="1410970" indent="-457200">
              <a:lnSpc>
                <a:spcPct val="102699"/>
              </a:lnSpc>
              <a:buFont typeface="Arial" panose="020B0604020202020204" pitchFamily="34" charset="0"/>
              <a:buChar char="•"/>
            </a:pPr>
            <a:r>
              <a:rPr lang="en-US" sz="1200" dirty="0" smtClean="0">
                <a:solidFill>
                  <a:srgbClr val="FFFFFF"/>
                </a:solidFill>
                <a:latin typeface="Arial"/>
                <a:cs typeface="Arial"/>
              </a:rPr>
              <a:t>In this context, Togo launched its NAP process in March 2014</a:t>
            </a:r>
          </a:p>
          <a:p>
            <a:pPr marL="469900" marR="1410970" indent="-457200">
              <a:lnSpc>
                <a:spcPct val="102699"/>
              </a:lnSpc>
              <a:buFont typeface="Arial" panose="020B0604020202020204" pitchFamily="34" charset="0"/>
              <a:buChar char="•"/>
            </a:pPr>
            <a:endParaRPr lang="en-US" sz="1200" dirty="0" smtClean="0">
              <a:solidFill>
                <a:srgbClr val="FFFFFF"/>
              </a:solidFill>
            </a:endParaRPr>
          </a:p>
          <a:p>
            <a:pPr marL="469900" marR="1410970" indent="-457200">
              <a:lnSpc>
                <a:spcPct val="102699"/>
              </a:lnSpc>
              <a:buFont typeface="Arial" panose="020B0604020202020204" pitchFamily="34" charset="0"/>
              <a:buChar char="•"/>
            </a:pPr>
            <a:r>
              <a:rPr lang="en-US" sz="1200" dirty="0" smtClean="0">
                <a:solidFill>
                  <a:srgbClr val="FFFFFF"/>
                </a:solidFill>
              </a:rPr>
              <a:t>Establishment of a legal and institutional framework for the NAP through  a Ministerial Decree (Ministry of Environment and Forest Resources, MPDAT, MEF)</a:t>
            </a:r>
          </a:p>
          <a:p>
            <a:pPr marL="469900" marR="1410970" indent="-457200">
              <a:lnSpc>
                <a:spcPct val="102699"/>
              </a:lnSpc>
              <a:buFont typeface="Arial" panose="020B0604020202020204" pitchFamily="34" charset="0"/>
              <a:buChar char="•"/>
            </a:pPr>
            <a:endParaRPr lang="en-US"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1200" dirty="0" smtClean="0">
                <a:solidFill>
                  <a:srgbClr val="FFFFFF"/>
                </a:solidFill>
                <a:latin typeface="Arial"/>
                <a:cs typeface="Arial"/>
              </a:rPr>
              <a:t>The same year, it established the “</a:t>
            </a:r>
            <a:r>
              <a:rPr lang="fr-FR" sz="1200" dirty="0" smtClean="0">
                <a:solidFill>
                  <a:srgbClr val="FFFFFF"/>
                </a:solidFill>
                <a:latin typeface="Arial"/>
                <a:cs typeface="Arial"/>
              </a:rPr>
              <a:t>Comité technique de coordination du processus d’intégration de l’adaptation au changement climatique dans le planification et la budgétisation » </a:t>
            </a:r>
            <a:endParaRPr lang="en-US"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endParaRPr lang="en-US"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1200" dirty="0" smtClean="0">
                <a:solidFill>
                  <a:srgbClr val="FFFFFF"/>
                </a:solidFill>
                <a:latin typeface="Arial"/>
                <a:cs typeface="Arial"/>
              </a:rPr>
              <a:t>Germany’s GIZ is working with the government of Togo through the Ministry of Environment and Forest Resources to provide technical and financial support </a:t>
            </a:r>
          </a:p>
          <a:p>
            <a:endParaRPr lang="fr-CA" baseline="0" dirty="0" smtClean="0"/>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Objectives of Togo’s NAP process:</a:t>
            </a:r>
          </a:p>
          <a:p>
            <a:pPr marL="927100" marR="1410970" lvl="1" indent="-457200">
              <a:lnSpc>
                <a:spcPct val="102699"/>
              </a:lnSpc>
              <a:buFont typeface="Arial" panose="020B0604020202020204" pitchFamily="34" charset="0"/>
              <a:buChar char="•"/>
            </a:pPr>
            <a:r>
              <a:rPr lang="en-US" sz="3000" dirty="0" smtClean="0">
                <a:solidFill>
                  <a:srgbClr val="FFFFFF"/>
                </a:solidFill>
                <a:latin typeface="Arial"/>
                <a:cs typeface="Arial"/>
              </a:rPr>
              <a:t>To reduce vulnerability of populations to the effects of climate change by supporting their adaptive capacity and resilience</a:t>
            </a:r>
          </a:p>
          <a:p>
            <a:pPr marL="927100" marR="1410970" lvl="1" indent="-457200">
              <a:lnSpc>
                <a:spcPct val="102699"/>
              </a:lnSpc>
              <a:buFont typeface="Arial" panose="020B0604020202020204" pitchFamily="34" charset="0"/>
              <a:buChar char="•"/>
            </a:pPr>
            <a:r>
              <a:rPr lang="en-US" sz="3000" dirty="0" smtClean="0">
                <a:solidFill>
                  <a:srgbClr val="FFFFFF"/>
                </a:solidFill>
                <a:latin typeface="Arial"/>
                <a:cs typeface="Arial"/>
              </a:rPr>
              <a:t>Integrating climate change adaptation in all policies, plans, and programs across relevant sectors and levels</a:t>
            </a:r>
          </a:p>
          <a:p>
            <a:endParaRPr dirty="0"/>
          </a:p>
        </p:txBody>
      </p:sp>
    </p:spTree>
    <p:extLst>
      <p:ext uri="{BB962C8B-B14F-4D97-AF65-F5344CB8AC3E}">
        <p14:creationId xmlns:p14="http://schemas.microsoft.com/office/powerpoint/2010/main" val="2655911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792839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849142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fr-CA" smtClean="0"/>
              <a:t>Suggest removing objectives</a:t>
            </a:r>
          </a:p>
          <a:p>
            <a:r>
              <a:rPr lang="fr-CA" smtClean="0"/>
              <a:t>Adding piece</a:t>
            </a:r>
            <a:r>
              <a:rPr lang="fr-CA" baseline="0" smtClean="0"/>
              <a:t> on comité technique</a:t>
            </a:r>
          </a:p>
          <a:p>
            <a:endParaRPr lang="fr-CA" baseline="0" smtClean="0"/>
          </a:p>
          <a:p>
            <a:pPr marL="469900" marR="1410970" indent="-457200">
              <a:lnSpc>
                <a:spcPct val="102699"/>
              </a:lnSpc>
              <a:buFont typeface="Arial" panose="020B0604020202020204" pitchFamily="34" charset="0"/>
              <a:buChar char="•"/>
            </a:pPr>
            <a:r>
              <a:rPr lang="en-US" sz="3000" smtClean="0">
                <a:solidFill>
                  <a:srgbClr val="FFFFFF"/>
                </a:solidFill>
                <a:latin typeface="Arial"/>
                <a:cs typeface="Arial"/>
              </a:rPr>
              <a:t>Objectives of Togo’s NAP process:</a:t>
            </a:r>
          </a:p>
          <a:p>
            <a:pPr marL="927100" marR="1410970" lvl="1" indent="-457200">
              <a:lnSpc>
                <a:spcPct val="102699"/>
              </a:lnSpc>
              <a:buFont typeface="Arial" panose="020B0604020202020204" pitchFamily="34" charset="0"/>
              <a:buChar char="•"/>
            </a:pPr>
            <a:r>
              <a:rPr lang="en-US" sz="3000" smtClean="0">
                <a:solidFill>
                  <a:srgbClr val="FFFFFF"/>
                </a:solidFill>
                <a:latin typeface="Arial"/>
                <a:cs typeface="Arial"/>
              </a:rPr>
              <a:t>To reduce vulnerability of populations to the effects of climate change by supporting their adaptive capacity and resilience</a:t>
            </a:r>
          </a:p>
          <a:p>
            <a:pPr marL="927100" marR="1410970" lvl="1" indent="-457200">
              <a:lnSpc>
                <a:spcPct val="102699"/>
              </a:lnSpc>
              <a:buFont typeface="Arial" panose="020B0604020202020204" pitchFamily="34" charset="0"/>
              <a:buChar char="•"/>
            </a:pPr>
            <a:r>
              <a:rPr lang="en-US" sz="3000" smtClean="0">
                <a:solidFill>
                  <a:srgbClr val="FFFFFF"/>
                </a:solidFill>
                <a:latin typeface="Arial"/>
                <a:cs typeface="Arial"/>
              </a:rPr>
              <a:t>Integrating climate change adaptation in all policies, plans, and programs across relevant sectors and levels</a:t>
            </a:r>
          </a:p>
          <a:p>
            <a:endParaRPr dirty="0"/>
          </a:p>
        </p:txBody>
      </p:sp>
    </p:spTree>
    <p:extLst>
      <p:ext uri="{BB962C8B-B14F-4D97-AF65-F5344CB8AC3E}">
        <p14:creationId xmlns:p14="http://schemas.microsoft.com/office/powerpoint/2010/main" val="180176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extLst>
      <p:ext uri="{BB962C8B-B14F-4D97-AF65-F5344CB8AC3E}">
        <p14:creationId xmlns:p14="http://schemas.microsoft.com/office/powerpoint/2010/main" val="1667420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124615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75360" y="3023616"/>
            <a:ext cx="11054080" cy="204825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950720" y="5462016"/>
            <a:ext cx="9103360" cy="24384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sz="half" idx="2"/>
          </p:nvPr>
        </p:nvSpPr>
        <p:spPr>
          <a:xfrm>
            <a:off x="650240" y="2243328"/>
            <a:ext cx="5657088" cy="643737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97472" y="2243328"/>
            <a:ext cx="5657088" cy="643737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2980" y="3875034"/>
            <a:ext cx="13030760" cy="596900"/>
          </a:xfrm>
          <a:prstGeom prst="rect">
            <a:avLst/>
          </a:prstGeom>
        </p:spPr>
        <p:txBody>
          <a:bodyPr wrap="square" lIns="0" tIns="0" rIns="0" bIns="0">
            <a:spAutoFit/>
          </a:bodyPr>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a:xfrm>
            <a:off x="977900" y="2237604"/>
            <a:ext cx="11049000" cy="32131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421632" y="9070848"/>
            <a:ext cx="4161536" cy="48768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50240" y="9070848"/>
            <a:ext cx="2991104" cy="4876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a:xfrm>
            <a:off x="9363456" y="9070848"/>
            <a:ext cx="2991104" cy="4876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info@napglobalnetwork.org"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8.jp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0799" y="-2771"/>
            <a:ext cx="14627415" cy="9756371"/>
          </a:xfrm>
          <a:prstGeom prst="rect">
            <a:avLst/>
          </a:prstGeom>
        </p:spPr>
      </p:pic>
      <p:grpSp>
        <p:nvGrpSpPr>
          <p:cNvPr id="25" name="Group 24"/>
          <p:cNvGrpSpPr/>
          <p:nvPr/>
        </p:nvGrpSpPr>
        <p:grpSpPr>
          <a:xfrm>
            <a:off x="0" y="0"/>
            <a:ext cx="7391774" cy="9753600"/>
            <a:chOff x="0" y="0"/>
            <a:chExt cx="7391774" cy="9753600"/>
          </a:xfrm>
          <a:solidFill>
            <a:srgbClr val="EA431F"/>
          </a:solidFill>
        </p:grpSpPr>
        <p:sp>
          <p:nvSpPr>
            <p:cNvPr id="3" name="object 3"/>
            <p:cNvSpPr/>
            <p:nvPr/>
          </p:nvSpPr>
          <p:spPr>
            <a:xfrm>
              <a:off x="0" y="0"/>
              <a:ext cx="7391400" cy="9753600"/>
            </a:xfrm>
            <a:custGeom>
              <a:avLst/>
              <a:gdLst/>
              <a:ahLst/>
              <a:cxnLst/>
              <a:rect l="l" t="t" r="r" b="b"/>
              <a:pathLst>
                <a:path w="7391400" h="9753600">
                  <a:moveTo>
                    <a:pt x="6626599" y="0"/>
                  </a:moveTo>
                  <a:lnTo>
                    <a:pt x="0" y="0"/>
                  </a:lnTo>
                  <a:lnTo>
                    <a:pt x="0" y="9753600"/>
                  </a:lnTo>
                  <a:lnTo>
                    <a:pt x="6626599" y="9753600"/>
                  </a:lnTo>
                  <a:lnTo>
                    <a:pt x="6807368" y="9184048"/>
                  </a:lnTo>
                  <a:lnTo>
                    <a:pt x="6980211" y="8525038"/>
                  </a:lnTo>
                  <a:lnTo>
                    <a:pt x="7124648" y="7839265"/>
                  </a:lnTo>
                  <a:lnTo>
                    <a:pt x="7239332" y="7129143"/>
                  </a:lnTo>
                  <a:lnTo>
                    <a:pt x="7322916" y="6397083"/>
                  </a:lnTo>
                  <a:lnTo>
                    <a:pt x="7374054" y="5645498"/>
                  </a:lnTo>
                  <a:lnTo>
                    <a:pt x="7391400" y="4876800"/>
                  </a:lnTo>
                  <a:lnTo>
                    <a:pt x="7374054" y="4108101"/>
                  </a:lnTo>
                  <a:lnTo>
                    <a:pt x="7322916" y="3356516"/>
                  </a:lnTo>
                  <a:lnTo>
                    <a:pt x="7239332" y="2624456"/>
                  </a:lnTo>
                  <a:lnTo>
                    <a:pt x="7124648" y="1914334"/>
                  </a:lnTo>
                  <a:lnTo>
                    <a:pt x="6980211" y="1228561"/>
                  </a:lnTo>
                  <a:lnTo>
                    <a:pt x="6807368" y="569551"/>
                  </a:lnTo>
                  <a:lnTo>
                    <a:pt x="6626599" y="0"/>
                  </a:lnTo>
                  <a:close/>
                </a:path>
              </a:pathLst>
            </a:custGeom>
            <a:grpFill/>
          </p:spPr>
          <p:txBody>
            <a:bodyPr wrap="square" lIns="0" tIns="0" rIns="0" bIns="0" rtlCol="0"/>
            <a:lstStyle/>
            <a:p>
              <a:endParaRPr/>
            </a:p>
          </p:txBody>
        </p:sp>
        <p:sp>
          <p:nvSpPr>
            <p:cNvPr id="4" name="object 4"/>
            <p:cNvSpPr/>
            <p:nvPr/>
          </p:nvSpPr>
          <p:spPr>
            <a:xfrm>
              <a:off x="6626599"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p>
          </p:txBody>
        </p:sp>
      </p:grpSp>
      <p:sp>
        <p:nvSpPr>
          <p:cNvPr id="5" name="object 5"/>
          <p:cNvSpPr txBox="1"/>
          <p:nvPr/>
        </p:nvSpPr>
        <p:spPr>
          <a:xfrm>
            <a:off x="3145705" y="3531003"/>
            <a:ext cx="4238625" cy="919675"/>
          </a:xfrm>
          <a:prstGeom prst="rect">
            <a:avLst/>
          </a:prstGeom>
        </p:spPr>
        <p:txBody>
          <a:bodyPr vert="horz" wrap="square" lIns="0" tIns="0" rIns="0" bIns="0" rtlCol="0">
            <a:spAutoFit/>
          </a:bodyPr>
          <a:lstStyle/>
          <a:p>
            <a:pPr marL="12700" marR="5080">
              <a:lnSpc>
                <a:spcPct val="102800"/>
              </a:lnSpc>
            </a:pPr>
            <a:r>
              <a:rPr lang="en-US" sz="3000" spc="20" dirty="0" smtClean="0">
                <a:solidFill>
                  <a:srgbClr val="FFFFFF"/>
                </a:solidFill>
                <a:latin typeface="Arial"/>
                <a:cs typeface="Arial"/>
              </a:rPr>
              <a:t>Coordinating Climate-Resilient Development</a:t>
            </a:r>
            <a:endParaRPr sz="3000" dirty="0">
              <a:latin typeface="Arial"/>
              <a:cs typeface="Arial"/>
            </a:endParaRPr>
          </a:p>
        </p:txBody>
      </p:sp>
      <p:sp>
        <p:nvSpPr>
          <p:cNvPr id="23" name="object 23"/>
          <p:cNvSpPr txBox="1"/>
          <p:nvPr/>
        </p:nvSpPr>
        <p:spPr>
          <a:xfrm>
            <a:off x="776178" y="5171091"/>
            <a:ext cx="5524500" cy="2377574"/>
          </a:xfrm>
          <a:prstGeom prst="rect">
            <a:avLst/>
          </a:prstGeom>
        </p:spPr>
        <p:txBody>
          <a:bodyPr vert="horz" wrap="square" lIns="0" tIns="0" rIns="0" bIns="0" rtlCol="0">
            <a:spAutoFit/>
          </a:bodyPr>
          <a:lstStyle/>
          <a:p>
            <a:pPr marL="12700" marR="5080">
              <a:lnSpc>
                <a:spcPct val="102699"/>
              </a:lnSpc>
            </a:pPr>
            <a:r>
              <a:rPr lang="en-US" sz="3000" spc="-25" dirty="0" smtClean="0">
                <a:solidFill>
                  <a:srgbClr val="FFFFFF"/>
                </a:solidFill>
                <a:latin typeface="Arial"/>
                <a:cs typeface="Arial"/>
              </a:rPr>
              <a:t>Togo’s National Adaptation Plan</a:t>
            </a:r>
            <a:endParaRPr lang="en-US" sz="3000" spc="-10" dirty="0">
              <a:solidFill>
                <a:srgbClr val="FFFFFF"/>
              </a:solidFill>
              <a:latin typeface="Arial"/>
              <a:cs typeface="Arial"/>
            </a:endParaRPr>
          </a:p>
          <a:p>
            <a:pPr marL="12700" marR="5080">
              <a:lnSpc>
                <a:spcPct val="102699"/>
              </a:lnSpc>
            </a:pPr>
            <a:r>
              <a:rPr lang="en-US" sz="3000" spc="-10" dirty="0" smtClean="0">
                <a:solidFill>
                  <a:srgbClr val="FFFFFF"/>
                </a:solidFill>
                <a:latin typeface="Arial"/>
                <a:cs typeface="Arial"/>
              </a:rPr>
              <a:t>Mr. Boundjouw </a:t>
            </a:r>
            <a:r>
              <a:rPr lang="en-US" sz="3000" spc="-10" dirty="0" err="1" smtClean="0">
                <a:solidFill>
                  <a:srgbClr val="FFFFFF"/>
                </a:solidFill>
                <a:latin typeface="Arial"/>
                <a:cs typeface="Arial"/>
              </a:rPr>
              <a:t>Sama</a:t>
            </a:r>
            <a:endParaRPr lang="en-US" sz="3000" spc="-10" dirty="0" smtClean="0">
              <a:solidFill>
                <a:srgbClr val="FFFFFF"/>
              </a:solidFill>
              <a:latin typeface="Arial"/>
              <a:cs typeface="Arial"/>
            </a:endParaRPr>
          </a:p>
          <a:p>
            <a:pPr marL="12700" marR="5080">
              <a:lnSpc>
                <a:spcPct val="102699"/>
              </a:lnSpc>
            </a:pPr>
            <a:endParaRPr lang="en-US" sz="3000" spc="-10" dirty="0" smtClean="0">
              <a:solidFill>
                <a:srgbClr val="FFFFFF"/>
              </a:solidFill>
              <a:latin typeface="Arial"/>
              <a:cs typeface="Arial"/>
            </a:endParaRPr>
          </a:p>
          <a:p>
            <a:pPr marL="12700" marR="5080">
              <a:lnSpc>
                <a:spcPct val="102699"/>
              </a:lnSpc>
            </a:pPr>
            <a:r>
              <a:rPr lang="en-US" sz="3000" spc="-10" dirty="0" err="1" smtClean="0">
                <a:solidFill>
                  <a:srgbClr val="FFFFFF"/>
                </a:solidFill>
                <a:latin typeface="Arial"/>
                <a:cs typeface="Arial"/>
              </a:rPr>
              <a:t>Événement</a:t>
            </a:r>
            <a:r>
              <a:rPr lang="en-US" sz="3000" spc="-10" dirty="0" smtClean="0">
                <a:solidFill>
                  <a:srgbClr val="FFFFFF"/>
                </a:solidFill>
                <a:latin typeface="Arial"/>
                <a:cs typeface="Arial"/>
              </a:rPr>
              <a:t> au COP21</a:t>
            </a:r>
            <a:endParaRPr lang="en-US" sz="3000" spc="-10" dirty="0">
              <a:solidFill>
                <a:srgbClr val="FFFFFF"/>
              </a:solidFill>
              <a:latin typeface="Arial"/>
              <a:cs typeface="Arial"/>
            </a:endParaRPr>
          </a:p>
          <a:p>
            <a:pPr marL="12700" marR="5080">
              <a:lnSpc>
                <a:spcPct val="102699"/>
              </a:lnSpc>
            </a:pPr>
            <a:r>
              <a:rPr lang="en-US" sz="3000" spc="-10" dirty="0" smtClean="0">
                <a:solidFill>
                  <a:srgbClr val="FFFFFF"/>
                </a:solidFill>
                <a:latin typeface="Arial"/>
                <a:cs typeface="Arial"/>
              </a:rPr>
              <a:t>5 </a:t>
            </a:r>
            <a:r>
              <a:rPr lang="en-US" sz="3000" spc="-10" dirty="0" err="1" smtClean="0">
                <a:solidFill>
                  <a:srgbClr val="FFFFFF"/>
                </a:solidFill>
                <a:latin typeface="Arial"/>
                <a:cs typeface="Arial"/>
              </a:rPr>
              <a:t>déc</a:t>
            </a:r>
            <a:r>
              <a:rPr lang="en-US" sz="3000" spc="-10" dirty="0" smtClean="0">
                <a:solidFill>
                  <a:srgbClr val="FFFFFF"/>
                </a:solidFill>
                <a:latin typeface="Arial"/>
                <a:cs typeface="Arial"/>
              </a:rPr>
              <a:t>. 2015</a:t>
            </a:r>
            <a:endParaRPr lang="en-CA" sz="3000" dirty="0" smtClean="0">
              <a:solidFill>
                <a:srgbClr val="FFFFFF"/>
              </a:solidFill>
              <a:latin typeface="Arial"/>
              <a:cs typeface="Arial"/>
            </a:endParaRPr>
          </a:p>
        </p:txBody>
      </p:sp>
      <p:pic>
        <p:nvPicPr>
          <p:cNvPr id="27" name="Picture 26" descr="NAPGN_logo_english_white.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6292" y="508501"/>
            <a:ext cx="5943600" cy="2971800"/>
          </a:xfrm>
          <a:prstGeom prst="rect">
            <a:avLst/>
          </a:prstGeom>
        </p:spPr>
      </p:pic>
      <p:pic>
        <p:nvPicPr>
          <p:cNvPr id="9" name="Image 3" descr="Armoirie Togo"/>
          <p:cNvPicPr/>
          <p:nvPr/>
        </p:nvPicPr>
        <p:blipFill>
          <a:blip r:embed="rId5" cstate="print"/>
          <a:srcRect r="57056" b="15024"/>
          <a:stretch>
            <a:fillRect/>
          </a:stretch>
        </p:blipFill>
        <p:spPr bwMode="auto">
          <a:xfrm>
            <a:off x="246292" y="7958446"/>
            <a:ext cx="1296144" cy="1512168"/>
          </a:xfrm>
          <a:prstGeom prst="rect">
            <a:avLst/>
          </a:prstGeom>
          <a:noFill/>
          <a:ln w="9525">
            <a:noFill/>
            <a:miter lim="800000"/>
            <a:headEnd/>
            <a:tailEnd/>
          </a:ln>
        </p:spPr>
      </p:pic>
      <p:sp>
        <p:nvSpPr>
          <p:cNvPr id="2" name="TextBox 1"/>
          <p:cNvSpPr txBox="1"/>
          <p:nvPr/>
        </p:nvSpPr>
        <p:spPr>
          <a:xfrm>
            <a:off x="1582628" y="7866559"/>
            <a:ext cx="3911600" cy="1200329"/>
          </a:xfrm>
          <a:prstGeom prst="rect">
            <a:avLst/>
          </a:prstGeom>
          <a:noFill/>
        </p:spPr>
        <p:txBody>
          <a:bodyPr wrap="square" rtlCol="0">
            <a:spAutoFit/>
          </a:bodyPr>
          <a:lstStyle/>
          <a:p>
            <a:r>
              <a:rPr lang="en-US" sz="2400" dirty="0" err="1" smtClean="0">
                <a:solidFill>
                  <a:srgbClr val="FFFFFF"/>
                </a:solidFill>
              </a:rPr>
              <a:t>Ministère</a:t>
            </a:r>
            <a:r>
              <a:rPr lang="en-US" sz="2400" dirty="0" smtClean="0">
                <a:solidFill>
                  <a:srgbClr val="FFFFFF"/>
                </a:solidFill>
              </a:rPr>
              <a:t> de </a:t>
            </a:r>
            <a:r>
              <a:rPr lang="en-US" sz="2400" dirty="0" err="1" smtClean="0">
                <a:solidFill>
                  <a:srgbClr val="FFFFFF"/>
                </a:solidFill>
              </a:rPr>
              <a:t>l’environnement</a:t>
            </a:r>
            <a:r>
              <a:rPr lang="en-US" sz="2400" dirty="0" smtClean="0">
                <a:solidFill>
                  <a:srgbClr val="FFFFFF"/>
                </a:solidFill>
              </a:rPr>
              <a:t> et des ressources </a:t>
            </a:r>
            <a:r>
              <a:rPr lang="en-US" sz="2400" dirty="0" err="1" smtClean="0">
                <a:solidFill>
                  <a:srgbClr val="FFFFFF"/>
                </a:solidFill>
              </a:rPr>
              <a:t>foresti</a:t>
            </a:r>
            <a:r>
              <a:rPr lang="fr-CA" sz="2400" dirty="0" smtClean="0">
                <a:solidFill>
                  <a:srgbClr val="FFFFFF"/>
                </a:solidFill>
              </a:rPr>
              <a:t>ères</a:t>
            </a:r>
          </a:p>
          <a:p>
            <a:r>
              <a:rPr lang="fr-CA" sz="2400" dirty="0" smtClean="0">
                <a:solidFill>
                  <a:srgbClr val="FFFFFF"/>
                </a:solidFill>
              </a:rPr>
              <a:t>République Togolaise</a:t>
            </a:r>
            <a:endParaRPr lang="en-CA" sz="2400" dirty="0">
              <a:solidFill>
                <a:srgbClr val="FFFFFF"/>
              </a:solidFill>
            </a:endParaRPr>
          </a:p>
        </p:txBody>
      </p:sp>
      <p:sp>
        <p:nvSpPr>
          <p:cNvPr id="8" name="TextBox 7"/>
          <p:cNvSpPr txBox="1"/>
          <p:nvPr/>
        </p:nvSpPr>
        <p:spPr>
          <a:xfrm>
            <a:off x="8453327" y="9095767"/>
            <a:ext cx="4343400" cy="646331"/>
          </a:xfrm>
          <a:prstGeom prst="rect">
            <a:avLst/>
          </a:prstGeom>
          <a:noFill/>
        </p:spPr>
        <p:txBody>
          <a:bodyPr wrap="square" rtlCol="0">
            <a:spAutoFit/>
          </a:bodyPr>
          <a:lstStyle/>
          <a:p>
            <a:pPr algn="r"/>
            <a:r>
              <a:rPr lang="en-US" dirty="0" smtClean="0"/>
              <a:t>Photo © Guillaume Colin &amp; Pauline </a:t>
            </a:r>
            <a:r>
              <a:rPr lang="en-US" dirty="0" err="1" smtClean="0"/>
              <a:t>Penot</a:t>
            </a:r>
            <a:r>
              <a:rPr lang="en-US" dirty="0"/>
              <a:t> </a:t>
            </a:r>
            <a:r>
              <a:rPr lang="en-US" dirty="0" smtClean="0"/>
              <a:t>(CC </a:t>
            </a:r>
            <a:r>
              <a:rPr lang="en-US" dirty="0"/>
              <a:t>BY-NC-ND </a:t>
            </a:r>
            <a:r>
              <a:rPr lang="en-US" dirty="0" smtClean="0"/>
              <a:t>2.0)</a:t>
            </a:r>
            <a:endParaRPr lang="en-CA" dirty="0"/>
          </a:p>
        </p:txBody>
      </p:sp>
    </p:spTree>
    <p:extLst>
      <p:ext uri="{BB962C8B-B14F-4D97-AF65-F5344CB8AC3E}">
        <p14:creationId xmlns:p14="http://schemas.microsoft.com/office/powerpoint/2010/main" val="35240103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bject 20"/>
          <p:cNvSpPr txBox="1"/>
          <p:nvPr/>
        </p:nvSpPr>
        <p:spPr>
          <a:xfrm>
            <a:off x="2755896" y="4572000"/>
            <a:ext cx="7835908" cy="2462213"/>
          </a:xfrm>
          <a:prstGeom prst="rect">
            <a:avLst/>
          </a:prstGeom>
        </p:spPr>
        <p:txBody>
          <a:bodyPr vert="horz" wrap="square" lIns="0" tIns="0" rIns="0" bIns="0" rtlCol="0">
            <a:spAutoFit/>
          </a:bodyPr>
          <a:lstStyle/>
          <a:p>
            <a:pPr algn="ctr"/>
            <a:r>
              <a:rPr sz="4000" b="1" spc="114" dirty="0" smtClean="0">
                <a:solidFill>
                  <a:srgbClr val="4F5560"/>
                </a:solidFill>
                <a:latin typeface="Arial"/>
                <a:cs typeface="Arial"/>
              </a:rPr>
              <a:t>ww</a:t>
            </a:r>
            <a:r>
              <a:rPr sz="4000" b="1" spc="-190" dirty="0" smtClean="0">
                <a:solidFill>
                  <a:srgbClr val="4F5560"/>
                </a:solidFill>
                <a:latin typeface="Arial"/>
                <a:cs typeface="Arial"/>
              </a:rPr>
              <a:t>w</a:t>
            </a:r>
            <a:r>
              <a:rPr sz="4000" b="1" spc="-30" dirty="0" smtClean="0">
                <a:solidFill>
                  <a:srgbClr val="4F5560"/>
                </a:solidFill>
                <a:latin typeface="Arial"/>
                <a:cs typeface="Arial"/>
              </a:rPr>
              <a:t>.n</a:t>
            </a:r>
            <a:r>
              <a:rPr sz="4000" b="1" spc="-35" dirty="0" smtClean="0">
                <a:solidFill>
                  <a:srgbClr val="4F5560"/>
                </a:solidFill>
                <a:latin typeface="Arial"/>
                <a:cs typeface="Arial"/>
              </a:rPr>
              <a:t>a</a:t>
            </a:r>
            <a:r>
              <a:rPr sz="4000" b="1" spc="-10" dirty="0" smtClean="0">
                <a:solidFill>
                  <a:srgbClr val="4F5560"/>
                </a:solidFill>
                <a:latin typeface="Arial"/>
                <a:cs typeface="Arial"/>
              </a:rPr>
              <a:t>p</a:t>
            </a:r>
            <a:r>
              <a:rPr sz="4000" b="1" spc="-30" dirty="0" smtClean="0">
                <a:solidFill>
                  <a:srgbClr val="4F5560"/>
                </a:solidFill>
                <a:latin typeface="Arial"/>
                <a:cs typeface="Arial"/>
              </a:rPr>
              <a:t>g</a:t>
            </a:r>
            <a:r>
              <a:rPr sz="4000" b="1" dirty="0" smtClean="0">
                <a:solidFill>
                  <a:srgbClr val="4F5560"/>
                </a:solidFill>
                <a:latin typeface="Arial"/>
                <a:cs typeface="Arial"/>
              </a:rPr>
              <a:t>l</a:t>
            </a:r>
            <a:r>
              <a:rPr sz="4000" b="1" spc="-25" dirty="0" smtClean="0">
                <a:solidFill>
                  <a:srgbClr val="4F5560"/>
                </a:solidFill>
                <a:latin typeface="Arial"/>
                <a:cs typeface="Arial"/>
              </a:rPr>
              <a:t>o</a:t>
            </a:r>
            <a:r>
              <a:rPr sz="4000" b="1" dirty="0" smtClean="0">
                <a:solidFill>
                  <a:srgbClr val="4F5560"/>
                </a:solidFill>
                <a:latin typeface="Arial"/>
                <a:cs typeface="Arial"/>
              </a:rPr>
              <a:t>b</a:t>
            </a:r>
            <a:r>
              <a:rPr sz="4000" b="1" spc="-45" dirty="0" smtClean="0">
                <a:solidFill>
                  <a:srgbClr val="4F5560"/>
                </a:solidFill>
                <a:latin typeface="Arial"/>
                <a:cs typeface="Arial"/>
              </a:rPr>
              <a:t>a</a:t>
            </a:r>
            <a:r>
              <a:rPr sz="4000" b="1" spc="-30" dirty="0" smtClean="0">
                <a:solidFill>
                  <a:srgbClr val="4F5560"/>
                </a:solidFill>
                <a:latin typeface="Arial"/>
                <a:cs typeface="Arial"/>
              </a:rPr>
              <a:t>l</a:t>
            </a:r>
            <a:r>
              <a:rPr sz="4000" b="1" spc="-15" dirty="0" smtClean="0">
                <a:solidFill>
                  <a:srgbClr val="4F5560"/>
                </a:solidFill>
                <a:latin typeface="Arial"/>
                <a:cs typeface="Arial"/>
              </a:rPr>
              <a:t>n</a:t>
            </a:r>
            <a:r>
              <a:rPr sz="4000" b="1" spc="15" dirty="0" smtClean="0">
                <a:solidFill>
                  <a:srgbClr val="4F5560"/>
                </a:solidFill>
                <a:latin typeface="Arial"/>
                <a:cs typeface="Arial"/>
              </a:rPr>
              <a:t>e</a:t>
            </a:r>
            <a:r>
              <a:rPr sz="4000" b="1" spc="75" dirty="0" smtClean="0">
                <a:solidFill>
                  <a:srgbClr val="4F5560"/>
                </a:solidFill>
                <a:latin typeface="Arial"/>
                <a:cs typeface="Arial"/>
              </a:rPr>
              <a:t>t</a:t>
            </a:r>
            <a:r>
              <a:rPr sz="4000" b="1" spc="-45" dirty="0" smtClean="0">
                <a:solidFill>
                  <a:srgbClr val="4F5560"/>
                </a:solidFill>
                <a:latin typeface="Arial"/>
                <a:cs typeface="Arial"/>
              </a:rPr>
              <a:t>w</a:t>
            </a:r>
            <a:r>
              <a:rPr sz="4000" b="1" spc="-20" dirty="0" smtClean="0">
                <a:solidFill>
                  <a:srgbClr val="4F5560"/>
                </a:solidFill>
                <a:latin typeface="Arial"/>
                <a:cs typeface="Arial"/>
              </a:rPr>
              <a:t>o</a:t>
            </a:r>
            <a:r>
              <a:rPr sz="4000" b="1" spc="-5" dirty="0" smtClean="0">
                <a:solidFill>
                  <a:srgbClr val="4F5560"/>
                </a:solidFill>
                <a:latin typeface="Arial"/>
                <a:cs typeface="Arial"/>
              </a:rPr>
              <a:t>r</a:t>
            </a:r>
            <a:r>
              <a:rPr sz="4000" b="1" spc="20" dirty="0" smtClean="0">
                <a:solidFill>
                  <a:srgbClr val="4F5560"/>
                </a:solidFill>
                <a:latin typeface="Arial"/>
                <a:cs typeface="Arial"/>
              </a:rPr>
              <a:t>k</a:t>
            </a:r>
            <a:r>
              <a:rPr sz="4000" b="1" spc="-45" dirty="0" smtClean="0">
                <a:solidFill>
                  <a:srgbClr val="4F5560"/>
                </a:solidFill>
                <a:latin typeface="Arial"/>
                <a:cs typeface="Arial"/>
              </a:rPr>
              <a:t>.</a:t>
            </a:r>
            <a:r>
              <a:rPr sz="4000" b="1" spc="-20" dirty="0" smtClean="0">
                <a:solidFill>
                  <a:srgbClr val="4F5560"/>
                </a:solidFill>
                <a:latin typeface="Arial"/>
                <a:cs typeface="Arial"/>
              </a:rPr>
              <a:t>o</a:t>
            </a:r>
            <a:r>
              <a:rPr sz="4000" b="1" spc="15" dirty="0" smtClean="0">
                <a:solidFill>
                  <a:srgbClr val="4F5560"/>
                </a:solidFill>
                <a:latin typeface="Arial"/>
                <a:cs typeface="Arial"/>
              </a:rPr>
              <a:t>r</a:t>
            </a:r>
            <a:r>
              <a:rPr sz="4000" b="1" dirty="0" smtClean="0">
                <a:solidFill>
                  <a:srgbClr val="4F5560"/>
                </a:solidFill>
                <a:latin typeface="Arial"/>
                <a:cs typeface="Arial"/>
              </a:rPr>
              <a:t>g</a:t>
            </a:r>
            <a:r>
              <a:rPr lang="en-CA" sz="4000" b="1" dirty="0" smtClean="0">
                <a:solidFill>
                  <a:srgbClr val="4F5560"/>
                </a:solidFill>
                <a:latin typeface="Arial"/>
                <a:cs typeface="Arial"/>
              </a:rPr>
              <a:t/>
            </a:r>
            <a:br>
              <a:rPr lang="en-CA" sz="4000" b="1" dirty="0" smtClean="0">
                <a:solidFill>
                  <a:srgbClr val="4F5560"/>
                </a:solidFill>
                <a:latin typeface="Arial"/>
                <a:cs typeface="Arial"/>
              </a:rPr>
            </a:br>
            <a:r>
              <a:rPr lang="en-CA" sz="4000" dirty="0" smtClean="0">
                <a:solidFill>
                  <a:srgbClr val="4F5560"/>
                </a:solidFill>
                <a:latin typeface="Arial"/>
                <a:cs typeface="Arial"/>
                <a:hlinkClick r:id="rId3"/>
              </a:rPr>
              <a:t>info@napglobalnetwork.org</a:t>
            </a:r>
            <a:endParaRPr lang="en-CA" sz="4000" dirty="0" smtClean="0">
              <a:solidFill>
                <a:srgbClr val="4F5560"/>
              </a:solidFill>
              <a:latin typeface="Arial"/>
              <a:cs typeface="Arial"/>
            </a:endParaRPr>
          </a:p>
          <a:p>
            <a:pPr algn="ctr"/>
            <a:r>
              <a:rPr lang="en-US" sz="4000" dirty="0" smtClean="0">
                <a:solidFill>
                  <a:srgbClr val="4F5560"/>
                </a:solidFill>
                <a:latin typeface="Arial"/>
                <a:cs typeface="Arial"/>
              </a:rPr>
              <a:t>@</a:t>
            </a:r>
            <a:r>
              <a:rPr lang="en-US" sz="4000" dirty="0" err="1" smtClean="0">
                <a:solidFill>
                  <a:srgbClr val="4F5560"/>
                </a:solidFill>
                <a:latin typeface="Arial"/>
                <a:cs typeface="Arial"/>
              </a:rPr>
              <a:t>NAP_Network</a:t>
            </a:r>
            <a:endParaRPr lang="en-US" sz="4000" dirty="0" smtClean="0">
              <a:solidFill>
                <a:srgbClr val="4F5560"/>
              </a:solidFill>
              <a:latin typeface="Arial"/>
              <a:cs typeface="Arial"/>
            </a:endParaRPr>
          </a:p>
          <a:p>
            <a:pPr algn="ctr"/>
            <a:r>
              <a:rPr lang="en-US" sz="4000" dirty="0" smtClean="0">
                <a:solidFill>
                  <a:srgbClr val="4F5560"/>
                </a:solidFill>
                <a:latin typeface="Arial"/>
                <a:cs typeface="Arial"/>
              </a:rPr>
              <a:t>#NAPGN</a:t>
            </a:r>
            <a:endParaRPr sz="4000" dirty="0">
              <a:solidFill>
                <a:srgbClr val="4F5560"/>
              </a:solidFill>
              <a:latin typeface="Arial"/>
              <a:cs typeface="Arial"/>
            </a:endParaRPr>
          </a:p>
        </p:txBody>
      </p:sp>
      <p:pic>
        <p:nvPicPr>
          <p:cNvPr id="22" name="Picture 21" descr="NAPGN_logo_english_colou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63800" y="360707"/>
            <a:ext cx="7848600" cy="3924300"/>
          </a:xfrm>
          <a:prstGeom prst="rect">
            <a:avLst/>
          </a:prstGeom>
        </p:spPr>
      </p:pic>
      <p:pic>
        <p:nvPicPr>
          <p:cNvPr id="2" name="Picture 1"/>
          <p:cNvPicPr>
            <a:picLocks noChangeAspect="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2235200" y="7848600"/>
            <a:ext cx="8686800" cy="1678832"/>
          </a:xfrm>
          <a:prstGeom prst="rect">
            <a:avLst/>
          </a:prstGeom>
        </p:spPr>
      </p:pic>
      <p:sp>
        <p:nvSpPr>
          <p:cNvPr id="3" name="TextBox 2"/>
          <p:cNvSpPr txBox="1"/>
          <p:nvPr/>
        </p:nvSpPr>
        <p:spPr>
          <a:xfrm>
            <a:off x="2497909" y="7479268"/>
            <a:ext cx="10134600" cy="369332"/>
          </a:xfrm>
          <a:prstGeom prst="rect">
            <a:avLst/>
          </a:prstGeom>
          <a:noFill/>
        </p:spPr>
        <p:txBody>
          <a:bodyPr wrap="square" rtlCol="0">
            <a:spAutoFit/>
          </a:bodyPr>
          <a:lstStyle/>
          <a:p>
            <a:r>
              <a:rPr lang="en-US" i="1" dirty="0" smtClean="0">
                <a:solidFill>
                  <a:prstClr val="black"/>
                </a:solidFill>
              </a:rPr>
              <a:t>Financial support provided by								Secretariat hosted by</a:t>
            </a:r>
            <a:endParaRPr lang="en-CA" i="1" dirty="0">
              <a:solidFill>
                <a:prstClr val="black"/>
              </a:solidFill>
            </a:endParaRPr>
          </a:p>
        </p:txBody>
      </p:sp>
    </p:spTree>
    <p:extLst>
      <p:ext uri="{BB962C8B-B14F-4D97-AF65-F5344CB8AC3E}">
        <p14:creationId xmlns:p14="http://schemas.microsoft.com/office/powerpoint/2010/main" val="93183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4F5560"/>
        </a:solidFill>
        <a:effectLst/>
      </p:bgPr>
    </p:bg>
    <p:spTree>
      <p:nvGrpSpPr>
        <p:cNvPr id="1" name=""/>
        <p:cNvGrpSpPr/>
        <p:nvPr/>
      </p:nvGrpSpPr>
      <p:grpSpPr>
        <a:xfrm>
          <a:off x="0" y="0"/>
          <a:ext cx="0" cy="0"/>
          <a:chOff x="0" y="0"/>
          <a:chExt cx="0" cy="0"/>
        </a:xfrm>
      </p:grpSpPr>
      <p:sp>
        <p:nvSpPr>
          <p:cNvPr id="10" name="object 8"/>
          <p:cNvSpPr txBox="1"/>
          <p:nvPr/>
        </p:nvSpPr>
        <p:spPr>
          <a:xfrm>
            <a:off x="977900" y="685851"/>
            <a:ext cx="11010900" cy="98745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Outline</a:t>
            </a:r>
            <a:endParaRPr sz="6500" b="1" dirty="0">
              <a:solidFill>
                <a:srgbClr val="FFFFFF"/>
              </a:solidFill>
              <a:latin typeface="Arial"/>
              <a:cs typeface="Arial"/>
            </a:endParaRPr>
          </a:p>
        </p:txBody>
      </p:sp>
      <p:sp>
        <p:nvSpPr>
          <p:cNvPr id="12"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solidFill>
                <a:prstClr val="black"/>
              </a:solidFill>
            </a:endParaRPr>
          </a:p>
        </p:txBody>
      </p:sp>
      <p:sp>
        <p:nvSpPr>
          <p:cNvPr id="2" name="TextBox 1"/>
          <p:cNvSpPr txBox="1"/>
          <p:nvPr/>
        </p:nvSpPr>
        <p:spPr>
          <a:xfrm>
            <a:off x="1287473" y="1447800"/>
            <a:ext cx="10744200" cy="9325630"/>
          </a:xfrm>
          <a:prstGeom prst="rect">
            <a:avLst/>
          </a:prstGeom>
          <a:noFill/>
        </p:spPr>
        <p:txBody>
          <a:bodyPr wrap="square" rtlCol="0">
            <a:spAutoFit/>
          </a:bodyPr>
          <a:lstStyle/>
          <a:p>
            <a:endParaRPr lang="en-US" sz="4000" dirty="0">
              <a:solidFill>
                <a:srgbClr val="FFFFFF"/>
              </a:solidFill>
            </a:endParaRPr>
          </a:p>
          <a:p>
            <a:pPr marL="285750" indent="-285750">
              <a:buFont typeface="Arial" panose="020B0604020202020204" pitchFamily="34" charset="0"/>
              <a:buChar char="•"/>
            </a:pPr>
            <a:endParaRPr lang="fr-CH" sz="4000" dirty="0" smtClean="0">
              <a:solidFill>
                <a:srgbClr val="FFFFFF"/>
              </a:solidFill>
            </a:endParaRPr>
          </a:p>
          <a:p>
            <a:pPr marL="285750" indent="-285750">
              <a:buFont typeface="Arial" panose="020B0604020202020204" pitchFamily="34" charset="0"/>
              <a:buChar char="•"/>
            </a:pPr>
            <a:r>
              <a:rPr lang="fr-CH" sz="4000" dirty="0" err="1" smtClean="0">
                <a:solidFill>
                  <a:srgbClr val="FFFFFF"/>
                </a:solidFill>
              </a:rPr>
              <a:t>Context</a:t>
            </a:r>
            <a:endParaRPr lang="fr-CH" sz="4000" dirty="0" smtClean="0">
              <a:solidFill>
                <a:srgbClr val="FFFFFF"/>
              </a:solidFill>
            </a:endParaRPr>
          </a:p>
          <a:p>
            <a:pPr marL="285750" indent="-285750">
              <a:buFont typeface="Arial" panose="020B0604020202020204" pitchFamily="34" charset="0"/>
              <a:buChar char="•"/>
            </a:pPr>
            <a:endParaRPr lang="fr-CH" sz="4000" dirty="0">
              <a:solidFill>
                <a:srgbClr val="FFFFFF"/>
              </a:solidFill>
            </a:endParaRPr>
          </a:p>
          <a:p>
            <a:pPr marL="285750" indent="-285750">
              <a:buFont typeface="Arial" panose="020B0604020202020204" pitchFamily="34" charset="0"/>
              <a:buChar char="•"/>
            </a:pPr>
            <a:r>
              <a:rPr lang="fr-CH" sz="4000" dirty="0" err="1" smtClean="0">
                <a:solidFill>
                  <a:srgbClr val="FFFFFF"/>
                </a:solidFill>
              </a:rPr>
              <a:t>Togo’s</a:t>
            </a:r>
            <a:r>
              <a:rPr lang="fr-CH" sz="4000" dirty="0" smtClean="0">
                <a:solidFill>
                  <a:srgbClr val="FFFFFF"/>
                </a:solidFill>
              </a:rPr>
              <a:t> NAP </a:t>
            </a:r>
            <a:r>
              <a:rPr lang="fr-CH" sz="4000" dirty="0" err="1" smtClean="0">
                <a:solidFill>
                  <a:srgbClr val="FFFFFF"/>
                </a:solidFill>
              </a:rPr>
              <a:t>process</a:t>
            </a:r>
            <a:endParaRPr lang="fr-CH" sz="4000" dirty="0" smtClean="0">
              <a:solidFill>
                <a:srgbClr val="FFFFFF"/>
              </a:solidFill>
            </a:endParaRPr>
          </a:p>
          <a:p>
            <a:pPr marL="285750" indent="-285750">
              <a:buFont typeface="Arial" panose="020B0604020202020204" pitchFamily="34" charset="0"/>
              <a:buChar char="•"/>
            </a:pPr>
            <a:endParaRPr lang="fr-CH" sz="4000" dirty="0">
              <a:solidFill>
                <a:srgbClr val="FFFFFF"/>
              </a:solidFill>
            </a:endParaRPr>
          </a:p>
          <a:p>
            <a:pPr marL="285750" indent="-285750">
              <a:buFont typeface="Arial" panose="020B0604020202020204" pitchFamily="34" charset="0"/>
              <a:buChar char="•"/>
            </a:pPr>
            <a:r>
              <a:rPr lang="fr-CH" sz="4000" dirty="0" err="1" smtClean="0">
                <a:solidFill>
                  <a:srgbClr val="FFFFFF"/>
                </a:solidFill>
              </a:rPr>
              <a:t>Activities</a:t>
            </a:r>
            <a:r>
              <a:rPr lang="fr-CH" sz="4000" dirty="0" smtClean="0">
                <a:solidFill>
                  <a:srgbClr val="FFFFFF"/>
                </a:solidFill>
              </a:rPr>
              <a:t> to date</a:t>
            </a:r>
          </a:p>
          <a:p>
            <a:pPr marL="285750" indent="-285750">
              <a:buFont typeface="Arial" panose="020B0604020202020204" pitchFamily="34" charset="0"/>
              <a:buChar char="•"/>
            </a:pPr>
            <a:endParaRPr lang="fr-CH" sz="4000" dirty="0">
              <a:solidFill>
                <a:srgbClr val="FFFFFF"/>
              </a:solidFill>
            </a:endParaRPr>
          </a:p>
          <a:p>
            <a:pPr marL="285750" indent="-285750">
              <a:buFont typeface="Arial" panose="020B0604020202020204" pitchFamily="34" charset="0"/>
              <a:buChar char="•"/>
            </a:pPr>
            <a:r>
              <a:rPr lang="fr-CH" sz="4000" dirty="0" smtClean="0">
                <a:solidFill>
                  <a:srgbClr val="FFFFFF"/>
                </a:solidFill>
              </a:rPr>
              <a:t>Participation in the NAP Global Network</a:t>
            </a:r>
          </a:p>
          <a:p>
            <a:pPr marL="285750" indent="-285750">
              <a:buFont typeface="Arial" panose="020B0604020202020204" pitchFamily="34" charset="0"/>
              <a:buChar char="•"/>
            </a:pPr>
            <a:endParaRPr lang="fr-CH" sz="4000" dirty="0">
              <a:solidFill>
                <a:srgbClr val="FFFFFF"/>
              </a:solidFill>
            </a:endParaRPr>
          </a:p>
          <a:p>
            <a:pPr marL="285750" indent="-285750">
              <a:buFont typeface="Arial" panose="020B0604020202020204" pitchFamily="34" charset="0"/>
              <a:buChar char="•"/>
            </a:pPr>
            <a:r>
              <a:rPr lang="fr-CH" sz="4000" dirty="0" smtClean="0">
                <a:solidFill>
                  <a:srgbClr val="FFFFFF"/>
                </a:solidFill>
              </a:rPr>
              <a:t>Conclusion</a:t>
            </a:r>
          </a:p>
          <a:p>
            <a:pPr marL="285750" indent="-285750">
              <a:buFont typeface="Arial" panose="020B0604020202020204" pitchFamily="34" charset="0"/>
              <a:buChar char="•"/>
            </a:pPr>
            <a:endParaRPr lang="fr-CH" sz="4000" dirty="0">
              <a:solidFill>
                <a:srgbClr val="FFFFFF"/>
              </a:solidFill>
            </a:endParaRPr>
          </a:p>
          <a:p>
            <a:pPr marL="285750" indent="-285750">
              <a:buFont typeface="Arial" panose="020B0604020202020204" pitchFamily="34" charset="0"/>
              <a:buChar char="•"/>
            </a:pPr>
            <a:endParaRPr lang="fr-CH" sz="4000" dirty="0" smtClean="0">
              <a:solidFill>
                <a:srgbClr val="FFFFFF"/>
              </a:solidFill>
            </a:endParaRPr>
          </a:p>
          <a:p>
            <a:pPr marL="742950" lvl="1" indent="-285750">
              <a:buFont typeface="Arial" panose="020B0604020202020204" pitchFamily="34" charset="0"/>
              <a:buChar char="•"/>
            </a:pPr>
            <a:endParaRPr lang="fr-CH" sz="4000" dirty="0" smtClean="0">
              <a:solidFill>
                <a:srgbClr val="FFFFFF"/>
              </a:solidFill>
            </a:endParaRPr>
          </a:p>
          <a:p>
            <a:pPr marL="285750" indent="-285750">
              <a:buFont typeface="Arial" panose="020B0604020202020204" pitchFamily="34" charset="0"/>
              <a:buChar char="•"/>
            </a:pPr>
            <a:endParaRPr lang="en-CA" sz="4000" dirty="0">
              <a:solidFill>
                <a:srgbClr val="FFFFFF"/>
              </a:solidFill>
            </a:endParaRPr>
          </a:p>
        </p:txBody>
      </p:sp>
    </p:spTree>
    <p:extLst>
      <p:ext uri="{BB962C8B-B14F-4D97-AF65-F5344CB8AC3E}">
        <p14:creationId xmlns:p14="http://schemas.microsoft.com/office/powerpoint/2010/main" val="1985684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EA431F"/>
        </a:solidFill>
        <a:effectLst/>
      </p:bgPr>
    </p:bg>
    <p:spTree>
      <p:nvGrpSpPr>
        <p:cNvPr id="1" name=""/>
        <p:cNvGrpSpPr/>
        <p:nvPr/>
      </p:nvGrpSpPr>
      <p:grpSpPr>
        <a:xfrm>
          <a:off x="0" y="0"/>
          <a:ext cx="0" cy="0"/>
          <a:chOff x="0" y="0"/>
          <a:chExt cx="0" cy="0"/>
        </a:xfrm>
      </p:grpSpPr>
      <p:sp>
        <p:nvSpPr>
          <p:cNvPr id="10" name="object 8"/>
          <p:cNvSpPr txBox="1"/>
          <p:nvPr/>
        </p:nvSpPr>
        <p:spPr>
          <a:xfrm>
            <a:off x="977900" y="685851"/>
            <a:ext cx="11010900" cy="98745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Context</a:t>
            </a:r>
            <a:endParaRPr sz="6500" b="1" dirty="0">
              <a:solidFill>
                <a:srgbClr val="FFFFFF"/>
              </a:solidFill>
              <a:latin typeface="Arial"/>
              <a:cs typeface="Arial"/>
            </a:endParaRPr>
          </a:p>
        </p:txBody>
      </p:sp>
      <p:sp>
        <p:nvSpPr>
          <p:cNvPr id="12"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p>
        </p:txBody>
      </p:sp>
      <p:sp>
        <p:nvSpPr>
          <p:cNvPr id="2" name="TextBox 1"/>
          <p:cNvSpPr txBox="1"/>
          <p:nvPr/>
        </p:nvSpPr>
        <p:spPr>
          <a:xfrm>
            <a:off x="1283844" y="1652965"/>
            <a:ext cx="10744200" cy="7478970"/>
          </a:xfrm>
          <a:prstGeom prst="rect">
            <a:avLst/>
          </a:prstGeom>
          <a:noFill/>
        </p:spPr>
        <p:txBody>
          <a:bodyPr wrap="square" rtlCol="0">
            <a:spAutoFit/>
          </a:bodyPr>
          <a:lstStyle/>
          <a:p>
            <a:endParaRPr lang="en-US" sz="3000" dirty="0" smtClean="0">
              <a:solidFill>
                <a:srgbClr val="FFFFFF"/>
              </a:solidFill>
            </a:endParaRPr>
          </a:p>
          <a:p>
            <a:pPr marL="285750" indent="-285750">
              <a:buFont typeface="Arial" panose="020B0604020202020204" pitchFamily="34" charset="0"/>
              <a:buChar char="•"/>
            </a:pPr>
            <a:r>
              <a:rPr lang="en-US" sz="3000" dirty="0" smtClean="0">
                <a:solidFill>
                  <a:srgbClr val="FFFFFF"/>
                </a:solidFill>
              </a:rPr>
              <a:t>Meteorological data available in Togo show an annual increase in average temperatures from 1.1</a:t>
            </a:r>
            <a:r>
              <a:rPr lang="fr-CH" sz="3000" dirty="0" smtClean="0">
                <a:solidFill>
                  <a:srgbClr val="FFFFFF"/>
                </a:solidFill>
              </a:rPr>
              <a:t>°C  </a:t>
            </a:r>
            <a:r>
              <a:rPr lang="fr-CH" sz="3000" dirty="0" err="1" smtClean="0">
                <a:solidFill>
                  <a:srgbClr val="FFFFFF"/>
                </a:solidFill>
              </a:rPr>
              <a:t>since</a:t>
            </a:r>
            <a:r>
              <a:rPr lang="fr-CH" sz="3000" dirty="0" smtClean="0">
                <a:solidFill>
                  <a:srgbClr val="FFFFFF"/>
                </a:solidFill>
              </a:rPr>
              <a:t> 1960</a:t>
            </a:r>
          </a:p>
          <a:p>
            <a:pPr marL="285750" indent="-285750">
              <a:buFont typeface="Arial" panose="020B0604020202020204" pitchFamily="34" charset="0"/>
              <a:buChar char="•"/>
            </a:pPr>
            <a:endParaRPr lang="fr-CH" sz="3000" dirty="0" smtClean="0">
              <a:solidFill>
                <a:srgbClr val="FFFFFF"/>
              </a:solidFill>
            </a:endParaRPr>
          </a:p>
          <a:p>
            <a:pPr marL="285750" indent="-285750">
              <a:buFont typeface="Arial" panose="020B0604020202020204" pitchFamily="34" charset="0"/>
              <a:buChar char="•"/>
            </a:pPr>
            <a:r>
              <a:rPr lang="fr-CH" sz="3000" dirty="0" err="1" smtClean="0">
                <a:solidFill>
                  <a:srgbClr val="FFFFFF"/>
                </a:solidFill>
              </a:rPr>
              <a:t>Floods</a:t>
            </a:r>
            <a:r>
              <a:rPr lang="fr-CH" sz="3000" dirty="0" smtClean="0">
                <a:solidFill>
                  <a:srgbClr val="FFFFFF"/>
                </a:solidFill>
              </a:rPr>
              <a:t> in 2008 and 2010 </a:t>
            </a:r>
            <a:r>
              <a:rPr lang="fr-CH" sz="3000" dirty="0" err="1" smtClean="0">
                <a:solidFill>
                  <a:srgbClr val="FFFFFF"/>
                </a:solidFill>
              </a:rPr>
              <a:t>contributed</a:t>
            </a:r>
            <a:r>
              <a:rPr lang="fr-CH" sz="3000" dirty="0" smtClean="0">
                <a:solidFill>
                  <a:srgbClr val="FFFFFF"/>
                </a:solidFill>
              </a:rPr>
              <a:t> to </a:t>
            </a:r>
            <a:r>
              <a:rPr lang="fr-CH" sz="3000" dirty="0" err="1" smtClean="0">
                <a:solidFill>
                  <a:srgbClr val="FFFFFF"/>
                </a:solidFill>
              </a:rPr>
              <a:t>increased</a:t>
            </a:r>
            <a:r>
              <a:rPr lang="fr-CH" sz="3000" dirty="0" smtClean="0">
                <a:solidFill>
                  <a:srgbClr val="FFFFFF"/>
                </a:solidFill>
              </a:rPr>
              <a:t> </a:t>
            </a:r>
            <a:r>
              <a:rPr lang="fr-CH" sz="3000" dirty="0" err="1" smtClean="0">
                <a:solidFill>
                  <a:srgbClr val="FFFFFF"/>
                </a:solidFill>
              </a:rPr>
              <a:t>awareness</a:t>
            </a:r>
            <a:r>
              <a:rPr lang="fr-CH" sz="3000" dirty="0" smtClean="0">
                <a:solidFill>
                  <a:srgbClr val="FFFFFF"/>
                </a:solidFill>
              </a:rPr>
              <a:t> of the importance of </a:t>
            </a:r>
            <a:r>
              <a:rPr lang="fr-CH" sz="3000" dirty="0" err="1" smtClean="0">
                <a:solidFill>
                  <a:srgbClr val="FFFFFF"/>
                </a:solidFill>
              </a:rPr>
              <a:t>climate</a:t>
            </a:r>
            <a:r>
              <a:rPr lang="fr-CH" sz="3000" dirty="0" smtClean="0">
                <a:solidFill>
                  <a:srgbClr val="FFFFFF"/>
                </a:solidFill>
              </a:rPr>
              <a:t> change adaptation at the national </a:t>
            </a:r>
            <a:r>
              <a:rPr lang="fr-CH" sz="3000" dirty="0" err="1" smtClean="0">
                <a:solidFill>
                  <a:srgbClr val="FFFFFF"/>
                </a:solidFill>
              </a:rPr>
              <a:t>level</a:t>
            </a:r>
            <a:endParaRPr lang="fr-CH" sz="3000" dirty="0" smtClean="0">
              <a:solidFill>
                <a:srgbClr val="FFFFFF"/>
              </a:solidFill>
            </a:endParaRPr>
          </a:p>
          <a:p>
            <a:pPr marL="285750" indent="-285750">
              <a:buFont typeface="Arial" panose="020B0604020202020204" pitchFamily="34" charset="0"/>
              <a:buChar char="•"/>
            </a:pPr>
            <a:endParaRPr lang="fr-CH" sz="3000" dirty="0">
              <a:solidFill>
                <a:srgbClr val="FFFFFF"/>
              </a:solidFill>
            </a:endParaRPr>
          </a:p>
          <a:p>
            <a:pPr marL="285750" indent="-285750">
              <a:buFont typeface="Arial" panose="020B0604020202020204" pitchFamily="34" charset="0"/>
              <a:buChar char="•"/>
            </a:pPr>
            <a:r>
              <a:rPr lang="fr-CH" sz="3000" dirty="0" smtClean="0">
                <a:solidFill>
                  <a:srgbClr val="FFFFFF"/>
                </a:solidFill>
              </a:rPr>
              <a:t>Principal </a:t>
            </a:r>
            <a:r>
              <a:rPr lang="fr-CH" sz="3000" dirty="0" err="1" smtClean="0">
                <a:solidFill>
                  <a:srgbClr val="FFFFFF"/>
                </a:solidFill>
              </a:rPr>
              <a:t>climate</a:t>
            </a:r>
            <a:r>
              <a:rPr lang="fr-CH" sz="3000" dirty="0" smtClean="0">
                <a:solidFill>
                  <a:srgbClr val="FFFFFF"/>
                </a:solidFill>
              </a:rPr>
              <a:t> </a:t>
            </a:r>
            <a:r>
              <a:rPr lang="fr-CH" sz="3000" dirty="0" err="1" smtClean="0">
                <a:solidFill>
                  <a:srgbClr val="FFFFFF"/>
                </a:solidFill>
              </a:rPr>
              <a:t>risks</a:t>
            </a:r>
            <a:r>
              <a:rPr lang="fr-CH" sz="3000" dirty="0" smtClean="0">
                <a:solidFill>
                  <a:srgbClr val="FFFFFF"/>
                </a:solidFill>
              </a:rPr>
              <a:t> in Togo are:</a:t>
            </a:r>
          </a:p>
          <a:p>
            <a:pPr marL="742950" lvl="1" indent="-285750">
              <a:buFont typeface="Arial" panose="020B0604020202020204" pitchFamily="34" charset="0"/>
              <a:buChar char="•"/>
            </a:pPr>
            <a:r>
              <a:rPr lang="fr-CH" sz="3000" dirty="0" err="1" smtClean="0">
                <a:solidFill>
                  <a:srgbClr val="FFFFFF"/>
                </a:solidFill>
              </a:rPr>
              <a:t>Drought</a:t>
            </a:r>
            <a:endParaRPr lang="fr-CH" sz="3000" dirty="0" smtClean="0">
              <a:solidFill>
                <a:srgbClr val="FFFFFF"/>
              </a:solidFill>
            </a:endParaRPr>
          </a:p>
          <a:p>
            <a:pPr marL="742950" lvl="1" indent="-285750">
              <a:buFont typeface="Arial" panose="020B0604020202020204" pitchFamily="34" charset="0"/>
              <a:buChar char="•"/>
            </a:pPr>
            <a:r>
              <a:rPr lang="fr-CH" sz="3000" dirty="0" err="1" smtClean="0">
                <a:solidFill>
                  <a:srgbClr val="FFFFFF"/>
                </a:solidFill>
              </a:rPr>
              <a:t>Floods</a:t>
            </a:r>
            <a:endParaRPr lang="fr-CH" sz="3000" dirty="0" smtClean="0">
              <a:solidFill>
                <a:srgbClr val="FFFFFF"/>
              </a:solidFill>
            </a:endParaRPr>
          </a:p>
          <a:p>
            <a:pPr marL="742950" lvl="1" indent="-285750">
              <a:buFont typeface="Arial" panose="020B0604020202020204" pitchFamily="34" charset="0"/>
              <a:buChar char="•"/>
            </a:pPr>
            <a:r>
              <a:rPr lang="fr-CH" sz="3000" dirty="0" smtClean="0">
                <a:solidFill>
                  <a:srgbClr val="FFFFFF"/>
                </a:solidFill>
              </a:rPr>
              <a:t>Changes in </a:t>
            </a:r>
            <a:r>
              <a:rPr lang="fr-CH" sz="3000" dirty="0" err="1" smtClean="0">
                <a:solidFill>
                  <a:srgbClr val="FFFFFF"/>
                </a:solidFill>
              </a:rPr>
              <a:t>precipitation</a:t>
            </a:r>
            <a:endParaRPr lang="fr-CH" sz="3000" dirty="0" smtClean="0">
              <a:solidFill>
                <a:srgbClr val="FFFFFF"/>
              </a:solidFill>
            </a:endParaRPr>
          </a:p>
          <a:p>
            <a:pPr marL="742950" lvl="1" indent="-285750">
              <a:buFont typeface="Arial" panose="020B0604020202020204" pitchFamily="34" charset="0"/>
              <a:buChar char="•"/>
            </a:pPr>
            <a:r>
              <a:rPr lang="fr-CH" sz="3000" dirty="0" err="1" smtClean="0">
                <a:solidFill>
                  <a:srgbClr val="FFFFFF"/>
                </a:solidFill>
              </a:rPr>
              <a:t>Heat</a:t>
            </a:r>
            <a:r>
              <a:rPr lang="fr-CH" sz="3000" dirty="0" smtClean="0">
                <a:solidFill>
                  <a:srgbClr val="FFFFFF"/>
                </a:solidFill>
              </a:rPr>
              <a:t> </a:t>
            </a:r>
            <a:r>
              <a:rPr lang="fr-CH" sz="3000" dirty="0" err="1" smtClean="0">
                <a:solidFill>
                  <a:srgbClr val="FFFFFF"/>
                </a:solidFill>
              </a:rPr>
              <a:t>waves</a:t>
            </a:r>
            <a:endParaRPr lang="fr-CH" sz="3000" dirty="0" smtClean="0">
              <a:solidFill>
                <a:srgbClr val="FFFFFF"/>
              </a:solidFill>
            </a:endParaRPr>
          </a:p>
          <a:p>
            <a:pPr marL="742950" lvl="1" indent="-285750">
              <a:buFont typeface="Arial" panose="020B0604020202020204" pitchFamily="34" charset="0"/>
              <a:buChar char="•"/>
            </a:pPr>
            <a:r>
              <a:rPr lang="fr-CH" sz="3000" dirty="0" err="1" smtClean="0">
                <a:solidFill>
                  <a:srgbClr val="FFFFFF"/>
                </a:solidFill>
              </a:rPr>
              <a:t>Coastal</a:t>
            </a:r>
            <a:r>
              <a:rPr lang="fr-CH" sz="3000" dirty="0" smtClean="0">
                <a:solidFill>
                  <a:srgbClr val="FFFFFF"/>
                </a:solidFill>
              </a:rPr>
              <a:t> </a:t>
            </a:r>
            <a:r>
              <a:rPr lang="fr-CH" sz="3000" dirty="0" err="1" smtClean="0">
                <a:solidFill>
                  <a:srgbClr val="FFFFFF"/>
                </a:solidFill>
              </a:rPr>
              <a:t>erosion</a:t>
            </a:r>
            <a:r>
              <a:rPr lang="fr-CH" sz="3000" dirty="0" smtClean="0">
                <a:solidFill>
                  <a:srgbClr val="FFFFFF"/>
                </a:solidFill>
              </a:rPr>
              <a:t> due to </a:t>
            </a:r>
            <a:r>
              <a:rPr lang="fr-CH" sz="3000" dirty="0" err="1" smtClean="0">
                <a:solidFill>
                  <a:srgbClr val="FFFFFF"/>
                </a:solidFill>
              </a:rPr>
              <a:t>sea-level</a:t>
            </a:r>
            <a:r>
              <a:rPr lang="fr-CH" sz="3000" dirty="0" smtClean="0">
                <a:solidFill>
                  <a:srgbClr val="FFFFFF"/>
                </a:solidFill>
              </a:rPr>
              <a:t> </a:t>
            </a:r>
            <a:r>
              <a:rPr lang="fr-CH" sz="3000" dirty="0" err="1" smtClean="0">
                <a:solidFill>
                  <a:srgbClr val="FFFFFF"/>
                </a:solidFill>
              </a:rPr>
              <a:t>rise</a:t>
            </a:r>
            <a:endParaRPr lang="fr-CH" sz="3000" dirty="0" smtClean="0">
              <a:solidFill>
                <a:srgbClr val="FFFFFF"/>
              </a:solidFill>
            </a:endParaRPr>
          </a:p>
          <a:p>
            <a:pPr marL="742950" lvl="1" indent="-285750">
              <a:buFont typeface="Arial" panose="020B0604020202020204" pitchFamily="34" charset="0"/>
              <a:buChar char="•"/>
            </a:pPr>
            <a:r>
              <a:rPr lang="fr-CH" sz="3000" dirty="0" smtClean="0">
                <a:solidFill>
                  <a:srgbClr val="FFFFFF"/>
                </a:solidFill>
              </a:rPr>
              <a:t>And </a:t>
            </a:r>
            <a:r>
              <a:rPr lang="fr-CH" sz="3000" dirty="0" err="1" smtClean="0">
                <a:solidFill>
                  <a:srgbClr val="FFFFFF"/>
                </a:solidFill>
              </a:rPr>
              <a:t>others</a:t>
            </a:r>
            <a:r>
              <a:rPr lang="fr-CH" sz="3000" dirty="0" smtClean="0">
                <a:solidFill>
                  <a:srgbClr val="FFFFFF"/>
                </a:solidFill>
              </a:rPr>
              <a:t>…</a:t>
            </a:r>
          </a:p>
          <a:p>
            <a:pPr marL="742950" lvl="1" indent="-285750">
              <a:buFont typeface="Arial" panose="020B0604020202020204" pitchFamily="34" charset="0"/>
              <a:buChar char="•"/>
            </a:pPr>
            <a:endParaRPr lang="fr-CH" sz="3000" dirty="0" smtClean="0">
              <a:solidFill>
                <a:srgbClr val="FFFFFF"/>
              </a:solidFill>
            </a:endParaRPr>
          </a:p>
          <a:p>
            <a:pPr marL="285750" indent="-285750">
              <a:buFont typeface="Arial" panose="020B0604020202020204" pitchFamily="34" charset="0"/>
              <a:buChar char="•"/>
            </a:pPr>
            <a:endParaRPr lang="en-CA" sz="30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4F5560"/>
        </a:solidFill>
        <a:effectLst/>
      </p:bgPr>
    </p:bg>
    <p:spTree>
      <p:nvGrpSpPr>
        <p:cNvPr id="1" name=""/>
        <p:cNvGrpSpPr/>
        <p:nvPr/>
      </p:nvGrpSpPr>
      <p:grpSpPr>
        <a:xfrm>
          <a:off x="0" y="0"/>
          <a:ext cx="0" cy="0"/>
          <a:chOff x="0" y="0"/>
          <a:chExt cx="0" cy="0"/>
        </a:xfrm>
      </p:grpSpPr>
      <p:sp>
        <p:nvSpPr>
          <p:cNvPr id="11"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p>
        </p:txBody>
      </p:sp>
      <p:sp>
        <p:nvSpPr>
          <p:cNvPr id="10" name="object 8"/>
          <p:cNvSpPr txBox="1"/>
          <p:nvPr/>
        </p:nvSpPr>
        <p:spPr>
          <a:xfrm>
            <a:off x="641350" y="571577"/>
            <a:ext cx="11010900" cy="990549"/>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Togo’s NAP process</a:t>
            </a:r>
            <a:endParaRPr sz="6500" b="1" dirty="0">
              <a:solidFill>
                <a:srgbClr val="FFFFFF"/>
              </a:solidFill>
              <a:latin typeface="Arial"/>
              <a:cs typeface="Arial"/>
            </a:endParaRPr>
          </a:p>
        </p:txBody>
      </p:sp>
      <p:graphicFrame>
        <p:nvGraphicFramePr>
          <p:cNvPr id="2" name="Diagram 1"/>
          <p:cNvGraphicFramePr/>
          <p:nvPr>
            <p:extLst>
              <p:ext uri="{D42A27DB-BD31-4B8C-83A1-F6EECF244321}">
                <p14:modId xmlns:p14="http://schemas.microsoft.com/office/powerpoint/2010/main" val="3283740762"/>
              </p:ext>
            </p:extLst>
          </p:nvPr>
        </p:nvGraphicFramePr>
        <p:xfrm>
          <a:off x="511005" y="2779931"/>
          <a:ext cx="11517039" cy="6781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p:cNvSpPr txBox="1"/>
          <p:nvPr/>
        </p:nvSpPr>
        <p:spPr>
          <a:xfrm>
            <a:off x="635000" y="2133600"/>
            <a:ext cx="4572000" cy="646331"/>
          </a:xfrm>
          <a:prstGeom prst="rect">
            <a:avLst/>
          </a:prstGeom>
          <a:noFill/>
        </p:spPr>
        <p:txBody>
          <a:bodyPr wrap="square" rtlCol="0">
            <a:spAutoFit/>
          </a:bodyPr>
          <a:lstStyle/>
          <a:p>
            <a:r>
              <a:rPr lang="en-US" sz="3600" b="1" dirty="0" smtClean="0">
                <a:solidFill>
                  <a:srgbClr val="FFFFFF"/>
                </a:solidFill>
                <a:latin typeface="Arial" panose="020B0604020202020204" pitchFamily="34" charset="0"/>
                <a:cs typeface="Arial" panose="020B0604020202020204" pitchFamily="34" charset="0"/>
              </a:rPr>
              <a:t>Launched in 2014:</a:t>
            </a:r>
            <a:endParaRPr lang="en-CA" sz="3600" b="1" dirty="0">
              <a:solidFill>
                <a:srgbClr val="FFFFFF"/>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rgbClr val="4F5560"/>
        </a:solidFill>
        <a:effectLst/>
      </p:bgPr>
    </p:bg>
    <p:spTree>
      <p:nvGrpSpPr>
        <p:cNvPr id="1" name=""/>
        <p:cNvGrpSpPr/>
        <p:nvPr/>
      </p:nvGrpSpPr>
      <p:grpSpPr>
        <a:xfrm>
          <a:off x="0" y="0"/>
          <a:ext cx="0" cy="0"/>
          <a:chOff x="0" y="0"/>
          <a:chExt cx="0" cy="0"/>
        </a:xfrm>
      </p:grpSpPr>
      <p:sp>
        <p:nvSpPr>
          <p:cNvPr id="10" name="object 8"/>
          <p:cNvSpPr txBox="1"/>
          <p:nvPr/>
        </p:nvSpPr>
        <p:spPr>
          <a:xfrm>
            <a:off x="977900" y="685851"/>
            <a:ext cx="11010900"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Objectives of the NAP process</a:t>
            </a:r>
            <a:endParaRPr sz="6500" b="1" dirty="0">
              <a:solidFill>
                <a:srgbClr val="FFFFFF"/>
              </a:solidFill>
              <a:latin typeface="Arial"/>
              <a:cs typeface="Arial"/>
            </a:endParaRPr>
          </a:p>
        </p:txBody>
      </p:sp>
      <p:sp>
        <p:nvSpPr>
          <p:cNvPr id="12"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solidFill>
                <a:prstClr val="black"/>
              </a:solidFill>
            </a:endParaRPr>
          </a:p>
        </p:txBody>
      </p:sp>
      <p:sp>
        <p:nvSpPr>
          <p:cNvPr id="2" name="TextBox 1"/>
          <p:cNvSpPr txBox="1"/>
          <p:nvPr/>
        </p:nvSpPr>
        <p:spPr>
          <a:xfrm>
            <a:off x="1003300" y="2660751"/>
            <a:ext cx="10744200" cy="5509200"/>
          </a:xfrm>
          <a:prstGeom prst="rect">
            <a:avLst/>
          </a:prstGeom>
          <a:noFill/>
        </p:spPr>
        <p:txBody>
          <a:bodyPr wrap="square" rtlCol="0">
            <a:spAutoFit/>
          </a:bodyPr>
          <a:lstStyle/>
          <a:p>
            <a:endParaRPr lang="en-US" sz="3200" dirty="0">
              <a:solidFill>
                <a:srgbClr val="FFFFFF"/>
              </a:solidFill>
            </a:endParaRPr>
          </a:p>
          <a:p>
            <a:pPr marL="285750" indent="-285750">
              <a:buFont typeface="Arial" panose="020B0604020202020204" pitchFamily="34" charset="0"/>
              <a:buChar char="•"/>
            </a:pPr>
            <a:endParaRPr lang="fr-CH" sz="3200" dirty="0" smtClean="0">
              <a:solidFill>
                <a:srgbClr val="FFFFFF"/>
              </a:solidFill>
            </a:endParaRPr>
          </a:p>
          <a:p>
            <a:pPr marL="285750" indent="-285750">
              <a:buFont typeface="Arial" panose="020B0604020202020204" pitchFamily="34" charset="0"/>
              <a:buChar char="•"/>
            </a:pPr>
            <a:r>
              <a:rPr lang="fr-CH" sz="3200" dirty="0" err="1" smtClean="0">
                <a:solidFill>
                  <a:srgbClr val="FFFFFF"/>
                </a:solidFill>
              </a:rPr>
              <a:t>Reduce</a:t>
            </a:r>
            <a:r>
              <a:rPr lang="fr-CH" sz="3200" dirty="0" smtClean="0">
                <a:solidFill>
                  <a:srgbClr val="FFFFFF"/>
                </a:solidFill>
              </a:rPr>
              <a:t> </a:t>
            </a:r>
            <a:r>
              <a:rPr lang="fr-CH" sz="3200" dirty="0" err="1" smtClean="0">
                <a:solidFill>
                  <a:srgbClr val="FFFFFF"/>
                </a:solidFill>
              </a:rPr>
              <a:t>vulnerability</a:t>
            </a:r>
            <a:r>
              <a:rPr lang="fr-CH" sz="3200" dirty="0" smtClean="0">
                <a:solidFill>
                  <a:srgbClr val="FFFFFF"/>
                </a:solidFill>
              </a:rPr>
              <a:t> to the impacts of </a:t>
            </a:r>
            <a:r>
              <a:rPr lang="fr-CH" sz="3200" dirty="0" err="1" smtClean="0">
                <a:solidFill>
                  <a:srgbClr val="FFFFFF"/>
                </a:solidFill>
              </a:rPr>
              <a:t>climate</a:t>
            </a:r>
            <a:r>
              <a:rPr lang="fr-CH" sz="3200" dirty="0" smtClean="0">
                <a:solidFill>
                  <a:srgbClr val="FFFFFF"/>
                </a:solidFill>
              </a:rPr>
              <a:t> change by </a:t>
            </a:r>
            <a:r>
              <a:rPr lang="fr-CH" sz="3200" dirty="0" err="1" smtClean="0">
                <a:solidFill>
                  <a:srgbClr val="FFFFFF"/>
                </a:solidFill>
              </a:rPr>
              <a:t>enhancing</a:t>
            </a:r>
            <a:r>
              <a:rPr lang="fr-CH" sz="3200" dirty="0" smtClean="0">
                <a:solidFill>
                  <a:srgbClr val="FFFFFF"/>
                </a:solidFill>
              </a:rPr>
              <a:t> adaptive </a:t>
            </a:r>
            <a:r>
              <a:rPr lang="fr-CH" sz="3200" dirty="0" err="1" smtClean="0">
                <a:solidFill>
                  <a:srgbClr val="FFFFFF"/>
                </a:solidFill>
              </a:rPr>
              <a:t>capacity</a:t>
            </a:r>
            <a:r>
              <a:rPr lang="fr-CH" sz="3200" dirty="0" smtClean="0">
                <a:solidFill>
                  <a:srgbClr val="FFFFFF"/>
                </a:solidFill>
              </a:rPr>
              <a:t> and building </a:t>
            </a:r>
            <a:r>
              <a:rPr lang="fr-CH" sz="3200" dirty="0" err="1" smtClean="0">
                <a:solidFill>
                  <a:srgbClr val="FFFFFF"/>
                </a:solidFill>
              </a:rPr>
              <a:t>resilience</a:t>
            </a:r>
            <a:endParaRPr lang="fr-CH" sz="3200" dirty="0" smtClean="0">
              <a:solidFill>
                <a:srgbClr val="FFFFFF"/>
              </a:solidFill>
            </a:endParaRPr>
          </a:p>
          <a:p>
            <a:pPr marL="285750" indent="-285750">
              <a:buFont typeface="Arial" panose="020B0604020202020204" pitchFamily="34" charset="0"/>
              <a:buChar char="•"/>
            </a:pPr>
            <a:endParaRPr lang="fr-CH" sz="3200" dirty="0">
              <a:solidFill>
                <a:srgbClr val="FFFFFF"/>
              </a:solidFill>
            </a:endParaRPr>
          </a:p>
          <a:p>
            <a:pPr marL="285750" indent="-285750">
              <a:buFont typeface="Arial" panose="020B0604020202020204" pitchFamily="34" charset="0"/>
              <a:buChar char="•"/>
            </a:pPr>
            <a:r>
              <a:rPr lang="fr-CH" sz="3200" dirty="0" err="1" smtClean="0">
                <a:solidFill>
                  <a:srgbClr val="FFFFFF"/>
                </a:solidFill>
              </a:rPr>
              <a:t>Integrate</a:t>
            </a:r>
            <a:r>
              <a:rPr lang="fr-CH" sz="3200" dirty="0" smtClean="0">
                <a:solidFill>
                  <a:srgbClr val="FFFFFF"/>
                </a:solidFill>
              </a:rPr>
              <a:t> adaptation in a </a:t>
            </a:r>
            <a:r>
              <a:rPr lang="fr-CH" sz="3200" dirty="0" err="1" smtClean="0">
                <a:solidFill>
                  <a:srgbClr val="FFFFFF"/>
                </a:solidFill>
              </a:rPr>
              <a:t>coherent</a:t>
            </a:r>
            <a:r>
              <a:rPr lang="fr-CH" sz="3200" dirty="0" smtClean="0">
                <a:solidFill>
                  <a:srgbClr val="FFFFFF"/>
                </a:solidFill>
              </a:rPr>
              <a:t> </a:t>
            </a:r>
            <a:r>
              <a:rPr lang="fr-CH" sz="3200" dirty="0" err="1" smtClean="0">
                <a:solidFill>
                  <a:srgbClr val="FFFFFF"/>
                </a:solidFill>
              </a:rPr>
              <a:t>manner</a:t>
            </a:r>
            <a:r>
              <a:rPr lang="fr-CH" sz="3200" dirty="0" smtClean="0">
                <a:solidFill>
                  <a:srgbClr val="FFFFFF"/>
                </a:solidFill>
              </a:rPr>
              <a:t> </a:t>
            </a:r>
            <a:r>
              <a:rPr lang="fr-CH" sz="3200" dirty="0" err="1" smtClean="0">
                <a:solidFill>
                  <a:srgbClr val="FFFFFF"/>
                </a:solidFill>
              </a:rPr>
              <a:t>into</a:t>
            </a:r>
            <a:r>
              <a:rPr lang="fr-CH" sz="3200" dirty="0" smtClean="0">
                <a:solidFill>
                  <a:srgbClr val="FFFFFF"/>
                </a:solidFill>
              </a:rPr>
              <a:t> </a:t>
            </a:r>
            <a:r>
              <a:rPr lang="fr-CH" sz="3200" dirty="0" err="1" smtClean="0">
                <a:solidFill>
                  <a:srgbClr val="FFFFFF"/>
                </a:solidFill>
              </a:rPr>
              <a:t>policies</a:t>
            </a:r>
            <a:r>
              <a:rPr lang="fr-CH" sz="3200" dirty="0" smtClean="0">
                <a:solidFill>
                  <a:srgbClr val="FFFFFF"/>
                </a:solidFill>
              </a:rPr>
              <a:t>, plans and programs in all </a:t>
            </a:r>
            <a:r>
              <a:rPr lang="fr-CH" sz="3200" dirty="0" err="1" smtClean="0">
                <a:solidFill>
                  <a:srgbClr val="FFFFFF"/>
                </a:solidFill>
              </a:rPr>
              <a:t>sectors</a:t>
            </a:r>
            <a:r>
              <a:rPr lang="fr-CH" sz="3200" dirty="0" smtClean="0">
                <a:solidFill>
                  <a:srgbClr val="FFFFFF"/>
                </a:solidFill>
              </a:rPr>
              <a:t> and </a:t>
            </a:r>
            <a:r>
              <a:rPr lang="fr-CH" sz="3200" dirty="0" err="1" smtClean="0">
                <a:solidFill>
                  <a:srgbClr val="FFFFFF"/>
                </a:solidFill>
              </a:rPr>
              <a:t>levels</a:t>
            </a:r>
            <a:endParaRPr lang="fr-CH" sz="3200" dirty="0" smtClean="0">
              <a:solidFill>
                <a:srgbClr val="FFFFFF"/>
              </a:solidFill>
            </a:endParaRPr>
          </a:p>
          <a:p>
            <a:pPr marL="285750" indent="-285750">
              <a:buFont typeface="Arial" panose="020B0604020202020204" pitchFamily="34" charset="0"/>
              <a:buChar char="•"/>
            </a:pPr>
            <a:endParaRPr lang="fr-CH" sz="3200" dirty="0">
              <a:solidFill>
                <a:srgbClr val="FFFFFF"/>
              </a:solidFill>
            </a:endParaRPr>
          </a:p>
          <a:p>
            <a:pPr marL="285750" indent="-285750">
              <a:buFont typeface="Arial" panose="020B0604020202020204" pitchFamily="34" charset="0"/>
              <a:buChar char="•"/>
            </a:pPr>
            <a:endParaRPr lang="fr-CH" sz="3200" dirty="0" smtClean="0">
              <a:solidFill>
                <a:srgbClr val="FFFFFF"/>
              </a:solidFill>
            </a:endParaRPr>
          </a:p>
          <a:p>
            <a:pPr marL="742950" lvl="1" indent="-285750">
              <a:buFont typeface="Arial" panose="020B0604020202020204" pitchFamily="34" charset="0"/>
              <a:buChar char="•"/>
            </a:pPr>
            <a:endParaRPr lang="fr-CH" sz="3200" dirty="0" smtClean="0">
              <a:solidFill>
                <a:srgbClr val="FFFFFF"/>
              </a:solidFill>
            </a:endParaRPr>
          </a:p>
          <a:p>
            <a:pPr marL="285750" indent="-285750">
              <a:buFont typeface="Arial" panose="020B0604020202020204" pitchFamily="34" charset="0"/>
              <a:buChar char="•"/>
            </a:pPr>
            <a:endParaRPr lang="en-CA" sz="3200" dirty="0">
              <a:solidFill>
                <a:srgbClr val="FFFFFF"/>
              </a:solidFill>
            </a:endParaRPr>
          </a:p>
        </p:txBody>
      </p:sp>
    </p:spTree>
    <p:extLst>
      <p:ext uri="{BB962C8B-B14F-4D97-AF65-F5344CB8AC3E}">
        <p14:creationId xmlns:p14="http://schemas.microsoft.com/office/powerpoint/2010/main" val="17090907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rgbClr val="EA431F"/>
        </a:solidFill>
        <a:effectLst/>
      </p:bgPr>
    </p:bg>
    <p:spTree>
      <p:nvGrpSpPr>
        <p:cNvPr id="1" name=""/>
        <p:cNvGrpSpPr/>
        <p:nvPr/>
      </p:nvGrpSpPr>
      <p:grpSpPr>
        <a:xfrm>
          <a:off x="0" y="0"/>
          <a:ext cx="0" cy="0"/>
          <a:chOff x="0" y="0"/>
          <a:chExt cx="0" cy="0"/>
        </a:xfrm>
      </p:grpSpPr>
      <p:sp>
        <p:nvSpPr>
          <p:cNvPr id="10" name="object 8"/>
          <p:cNvSpPr txBox="1"/>
          <p:nvPr/>
        </p:nvSpPr>
        <p:spPr>
          <a:xfrm>
            <a:off x="977900" y="685851"/>
            <a:ext cx="11010900"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smtClean="0">
                <a:solidFill>
                  <a:srgbClr val="FFFFFF"/>
                </a:solidFill>
                <a:latin typeface="Arial"/>
                <a:cs typeface="Arial"/>
              </a:rPr>
              <a:t>Activities to date under Togo’s NAP process</a:t>
            </a:r>
            <a:endParaRPr sz="6500" b="1" dirty="0">
              <a:solidFill>
                <a:srgbClr val="FFFFFF"/>
              </a:solidFill>
              <a:latin typeface="Arial"/>
              <a:cs typeface="Arial"/>
            </a:endParaRPr>
          </a:p>
        </p:txBody>
      </p:sp>
      <p:sp>
        <p:nvSpPr>
          <p:cNvPr id="12"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solidFill>
                <a:prstClr val="black"/>
              </a:solidFill>
            </a:endParaRPr>
          </a:p>
        </p:txBody>
      </p:sp>
      <p:sp>
        <p:nvSpPr>
          <p:cNvPr id="2" name="TextBox 1"/>
          <p:cNvSpPr txBox="1"/>
          <p:nvPr/>
        </p:nvSpPr>
        <p:spPr>
          <a:xfrm>
            <a:off x="1111250" y="2971800"/>
            <a:ext cx="10744200" cy="6986528"/>
          </a:xfrm>
          <a:prstGeom prst="rect">
            <a:avLst/>
          </a:prstGeom>
          <a:noFill/>
        </p:spPr>
        <p:txBody>
          <a:bodyPr wrap="square" rtlCol="0">
            <a:spAutoFit/>
          </a:bodyPr>
          <a:lstStyle/>
          <a:p>
            <a:endParaRPr lang="en-US" sz="3200" dirty="0">
              <a:solidFill>
                <a:srgbClr val="FFFFFF"/>
              </a:solidFill>
            </a:endParaRPr>
          </a:p>
          <a:p>
            <a:pPr marL="285750" indent="-285750">
              <a:buFont typeface="Arial" panose="020B0604020202020204" pitchFamily="34" charset="0"/>
              <a:buChar char="•"/>
            </a:pPr>
            <a:r>
              <a:rPr lang="en-US" sz="3200" dirty="0" smtClean="0">
                <a:solidFill>
                  <a:srgbClr val="FFFFFF"/>
                </a:solidFill>
              </a:rPr>
              <a:t>Establishment of a program for institutional and technical capacity building </a:t>
            </a:r>
          </a:p>
          <a:p>
            <a:pPr marL="742950" lvl="1" indent="-285750">
              <a:buFont typeface="Arial" panose="020B0604020202020204" pitchFamily="34" charset="0"/>
              <a:buChar char="•"/>
            </a:pPr>
            <a:r>
              <a:rPr lang="en-US" sz="3200" dirty="0">
                <a:solidFill>
                  <a:srgbClr val="FFFFFF"/>
                </a:solidFill>
              </a:rPr>
              <a:t>W</a:t>
            </a:r>
            <a:r>
              <a:rPr lang="en-US" sz="3200" dirty="0" smtClean="0">
                <a:solidFill>
                  <a:srgbClr val="FFFFFF"/>
                </a:solidFill>
              </a:rPr>
              <a:t>orkshop on GIZ’s SNAP tool</a:t>
            </a:r>
          </a:p>
          <a:p>
            <a:pPr marL="742950" lvl="1" indent="-285750">
              <a:buFont typeface="Arial" panose="020B0604020202020204" pitchFamily="34" charset="0"/>
              <a:buChar char="•"/>
            </a:pPr>
            <a:r>
              <a:rPr lang="en-US" sz="3200" dirty="0" smtClean="0">
                <a:solidFill>
                  <a:srgbClr val="FFFFFF"/>
                </a:solidFill>
              </a:rPr>
              <a:t>Awareness-raising workshop with DC et SG of ministers</a:t>
            </a:r>
          </a:p>
          <a:p>
            <a:pPr marL="742950" lvl="1" indent="-285750">
              <a:buFont typeface="Arial" panose="020B0604020202020204" pitchFamily="34" charset="0"/>
              <a:buChar char="•"/>
            </a:pPr>
            <a:r>
              <a:rPr lang="en-US" sz="3200" dirty="0" smtClean="0">
                <a:solidFill>
                  <a:srgbClr val="FFFFFF"/>
                </a:solidFill>
              </a:rPr>
              <a:t>Training  on integration of climate change adaptation into planning and budgeting</a:t>
            </a:r>
          </a:p>
          <a:p>
            <a:pPr marL="742950" lvl="1" indent="-285750">
              <a:buFont typeface="Arial" panose="020B0604020202020204" pitchFamily="34" charset="0"/>
              <a:buChar char="•"/>
            </a:pPr>
            <a:r>
              <a:rPr lang="fr-FR" sz="3200" dirty="0" smtClean="0">
                <a:solidFill>
                  <a:srgbClr val="FFFFFF"/>
                </a:solidFill>
              </a:rPr>
              <a:t>Workshop on </a:t>
            </a:r>
            <a:r>
              <a:rPr lang="fr-FR" sz="3200" dirty="0" err="1" smtClean="0">
                <a:solidFill>
                  <a:srgbClr val="FFFFFF"/>
                </a:solidFill>
              </a:rPr>
              <a:t>climate</a:t>
            </a:r>
            <a:r>
              <a:rPr lang="fr-FR" sz="3200" dirty="0" smtClean="0">
                <a:solidFill>
                  <a:srgbClr val="FFFFFF"/>
                </a:solidFill>
              </a:rPr>
              <a:t> </a:t>
            </a:r>
            <a:r>
              <a:rPr lang="fr-FR" sz="3200" dirty="0" err="1" smtClean="0">
                <a:solidFill>
                  <a:srgbClr val="FFFFFF"/>
                </a:solidFill>
              </a:rPr>
              <a:t>risks</a:t>
            </a:r>
            <a:r>
              <a:rPr lang="fr-FR" sz="3200" dirty="0" smtClean="0">
                <a:solidFill>
                  <a:srgbClr val="FFFFFF"/>
                </a:solidFill>
              </a:rPr>
              <a:t> to </a:t>
            </a:r>
            <a:r>
              <a:rPr lang="fr-FR" sz="3200" dirty="0" err="1" smtClean="0">
                <a:solidFill>
                  <a:srgbClr val="FFFFFF"/>
                </a:solidFill>
              </a:rPr>
              <a:t>promote</a:t>
            </a:r>
            <a:r>
              <a:rPr lang="fr-FR" sz="3200" dirty="0" smtClean="0">
                <a:solidFill>
                  <a:srgbClr val="FFFFFF"/>
                </a:solidFill>
              </a:rPr>
              <a:t> </a:t>
            </a:r>
            <a:r>
              <a:rPr lang="fr-FR" sz="3200" dirty="0" err="1" smtClean="0">
                <a:solidFill>
                  <a:srgbClr val="FFFFFF"/>
                </a:solidFill>
              </a:rPr>
              <a:t>awareness-raising</a:t>
            </a:r>
            <a:r>
              <a:rPr lang="fr-FR" sz="3200" dirty="0" smtClean="0">
                <a:solidFill>
                  <a:srgbClr val="FFFFFF"/>
                </a:solidFill>
              </a:rPr>
              <a:t>, information, </a:t>
            </a:r>
            <a:r>
              <a:rPr lang="fr-FR" sz="3200" dirty="0" err="1" smtClean="0">
                <a:solidFill>
                  <a:srgbClr val="FFFFFF"/>
                </a:solidFill>
              </a:rPr>
              <a:t>education</a:t>
            </a:r>
            <a:r>
              <a:rPr lang="fr-FR" sz="3200" dirty="0" smtClean="0">
                <a:solidFill>
                  <a:srgbClr val="FFFFFF"/>
                </a:solidFill>
              </a:rPr>
              <a:t> and </a:t>
            </a:r>
            <a:r>
              <a:rPr lang="fr-FR" sz="3200" dirty="0" err="1" smtClean="0">
                <a:solidFill>
                  <a:srgbClr val="FFFFFF"/>
                </a:solidFill>
              </a:rPr>
              <a:t>communcation</a:t>
            </a:r>
            <a:r>
              <a:rPr lang="fr-FR" sz="3200" dirty="0" smtClean="0">
                <a:solidFill>
                  <a:srgbClr val="FFFFFF"/>
                </a:solidFill>
              </a:rPr>
              <a:t> on the NAP</a:t>
            </a:r>
          </a:p>
          <a:p>
            <a:pPr marL="742950" lvl="1" indent="-285750">
              <a:buFont typeface="Arial" panose="020B0604020202020204" pitchFamily="34" charset="0"/>
              <a:buChar char="•"/>
            </a:pPr>
            <a:r>
              <a:rPr lang="fr-FR" sz="3200" dirty="0" smtClean="0">
                <a:solidFill>
                  <a:srgbClr val="FFFFFF"/>
                </a:solidFill>
              </a:rPr>
              <a:t>Training workshop on </a:t>
            </a:r>
            <a:r>
              <a:rPr lang="fr-FR" sz="3200" dirty="0" err="1" smtClean="0">
                <a:solidFill>
                  <a:srgbClr val="FFFFFF"/>
                </a:solidFill>
              </a:rPr>
              <a:t>integration</a:t>
            </a:r>
            <a:r>
              <a:rPr lang="fr-FR" sz="3200" dirty="0" smtClean="0">
                <a:solidFill>
                  <a:srgbClr val="FFFFFF"/>
                </a:solidFill>
              </a:rPr>
              <a:t> of adaptation </a:t>
            </a:r>
            <a:r>
              <a:rPr lang="fr-FR" sz="3200" dirty="0" err="1" smtClean="0">
                <a:solidFill>
                  <a:srgbClr val="FFFFFF"/>
                </a:solidFill>
              </a:rPr>
              <a:t>into</a:t>
            </a:r>
            <a:r>
              <a:rPr lang="fr-FR" sz="3200" dirty="0" smtClean="0">
                <a:solidFill>
                  <a:srgbClr val="FFFFFF"/>
                </a:solidFill>
              </a:rPr>
              <a:t> </a:t>
            </a:r>
            <a:r>
              <a:rPr lang="fr-FR" sz="3200" dirty="0" err="1" smtClean="0">
                <a:solidFill>
                  <a:srgbClr val="FFFFFF"/>
                </a:solidFill>
              </a:rPr>
              <a:t>policies</a:t>
            </a:r>
            <a:r>
              <a:rPr lang="fr-FR" sz="3200" dirty="0" smtClean="0">
                <a:solidFill>
                  <a:srgbClr val="FFFFFF"/>
                </a:solidFill>
              </a:rPr>
              <a:t>, plans and </a:t>
            </a:r>
            <a:r>
              <a:rPr lang="fr-FR" sz="3200" dirty="0" err="1" smtClean="0">
                <a:solidFill>
                  <a:srgbClr val="FFFFFF"/>
                </a:solidFill>
              </a:rPr>
              <a:t>projects</a:t>
            </a:r>
            <a:r>
              <a:rPr lang="fr-FR" sz="3200" dirty="0" smtClean="0">
                <a:solidFill>
                  <a:srgbClr val="FFFFFF"/>
                </a:solidFill>
              </a:rPr>
              <a:t> in the agriculture </a:t>
            </a:r>
            <a:r>
              <a:rPr lang="fr-FR" sz="3200" dirty="0" err="1" smtClean="0">
                <a:solidFill>
                  <a:srgbClr val="FFFFFF"/>
                </a:solidFill>
              </a:rPr>
              <a:t>sector</a:t>
            </a:r>
            <a:endParaRPr lang="en-US" sz="3200" dirty="0">
              <a:solidFill>
                <a:srgbClr val="FFFFFF"/>
              </a:solidFill>
            </a:endParaRPr>
          </a:p>
          <a:p>
            <a:pPr marL="285750" indent="-285750">
              <a:buFont typeface="Arial" panose="020B0604020202020204" pitchFamily="34" charset="0"/>
              <a:buChar char="•"/>
            </a:pPr>
            <a:endParaRPr lang="fr-CH" sz="3200" dirty="0" smtClean="0">
              <a:solidFill>
                <a:srgbClr val="FFFFFF"/>
              </a:solidFill>
            </a:endParaRPr>
          </a:p>
          <a:p>
            <a:pPr marL="742950" lvl="1" indent="-285750">
              <a:buFont typeface="Arial" panose="020B0604020202020204" pitchFamily="34" charset="0"/>
              <a:buChar char="•"/>
            </a:pPr>
            <a:endParaRPr lang="fr-CH" sz="3200" dirty="0" smtClean="0">
              <a:solidFill>
                <a:srgbClr val="FFFFFF"/>
              </a:solidFill>
            </a:endParaRPr>
          </a:p>
          <a:p>
            <a:pPr marL="285750" indent="-285750">
              <a:buFont typeface="Arial" panose="020B0604020202020204" pitchFamily="34" charset="0"/>
              <a:buChar char="•"/>
            </a:pPr>
            <a:endParaRPr lang="en-CA" sz="3200" dirty="0">
              <a:solidFill>
                <a:srgbClr val="FFFFFF"/>
              </a:solidFill>
            </a:endParaRPr>
          </a:p>
        </p:txBody>
      </p:sp>
    </p:spTree>
    <p:extLst>
      <p:ext uri="{BB962C8B-B14F-4D97-AF65-F5344CB8AC3E}">
        <p14:creationId xmlns:p14="http://schemas.microsoft.com/office/powerpoint/2010/main" val="24706444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4F5560"/>
        </a:solidFill>
        <a:effectLst/>
      </p:bgPr>
    </p:bg>
    <p:spTree>
      <p:nvGrpSpPr>
        <p:cNvPr id="1" name=""/>
        <p:cNvGrpSpPr/>
        <p:nvPr/>
      </p:nvGrpSpPr>
      <p:grpSpPr>
        <a:xfrm>
          <a:off x="0" y="0"/>
          <a:ext cx="0" cy="0"/>
          <a:chOff x="0" y="0"/>
          <a:chExt cx="0" cy="0"/>
        </a:xfrm>
      </p:grpSpPr>
      <p:sp>
        <p:nvSpPr>
          <p:cNvPr id="11" name="object 7"/>
          <p:cNvSpPr/>
          <p:nvPr/>
        </p:nvSpPr>
        <p:spPr>
          <a:xfrm>
            <a:off x="11702119" y="24765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solidFill>
                <a:prstClr val="black"/>
              </a:solidFill>
            </a:endParaRPr>
          </a:p>
        </p:txBody>
      </p:sp>
      <p:sp>
        <p:nvSpPr>
          <p:cNvPr id="10" name="object 8"/>
          <p:cNvSpPr txBox="1"/>
          <p:nvPr/>
        </p:nvSpPr>
        <p:spPr>
          <a:xfrm>
            <a:off x="812800" y="228600"/>
            <a:ext cx="11010900"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Participation in the NAP Global Network</a:t>
            </a:r>
            <a:endParaRPr sz="6500" b="1" dirty="0">
              <a:solidFill>
                <a:srgbClr val="FFFFFF"/>
              </a:solidFill>
              <a:latin typeface="Arial"/>
              <a:cs typeface="Arial"/>
            </a:endParaRPr>
          </a:p>
        </p:txBody>
      </p:sp>
      <p:sp>
        <p:nvSpPr>
          <p:cNvPr id="5" name="object 4"/>
          <p:cNvSpPr txBox="1"/>
          <p:nvPr/>
        </p:nvSpPr>
        <p:spPr>
          <a:xfrm>
            <a:off x="406400" y="1905000"/>
            <a:ext cx="8229600" cy="7608237"/>
          </a:xfrm>
          <a:prstGeom prst="rect">
            <a:avLst/>
          </a:prstGeom>
        </p:spPr>
        <p:txBody>
          <a:bodyPr vert="horz" wrap="square" lIns="0" tIns="0" rIns="0" bIns="0" rtlCol="0">
            <a:spAutoFit/>
          </a:bodyPr>
          <a:lstStyle/>
          <a:p>
            <a:pPr marL="469900" marR="1410970" indent="-457200">
              <a:lnSpc>
                <a:spcPct val="102699"/>
              </a:lnSpc>
              <a:buFont typeface="Arial" panose="020B0604020202020204" pitchFamily="34" charset="0"/>
              <a:buChar char="•"/>
            </a:pPr>
            <a:endParaRPr lang="en-US" sz="30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Member of Steering Committee</a:t>
            </a:r>
          </a:p>
          <a:p>
            <a:pPr marL="469900" marR="1410970" indent="-457200">
              <a:lnSpc>
                <a:spcPct val="102699"/>
              </a:lnSpc>
              <a:buFont typeface="Arial" panose="020B0604020202020204" pitchFamily="34" charset="0"/>
              <a:buChar char="•"/>
            </a:pPr>
            <a:endParaRPr lang="en-US" sz="3000" dirty="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Participated in Network’s first Targeted Topics Forum on sector integration of adaptation</a:t>
            </a:r>
          </a:p>
          <a:p>
            <a:pPr marL="469900" marR="1410970" indent="-457200">
              <a:lnSpc>
                <a:spcPct val="102699"/>
              </a:lnSpc>
              <a:buFont typeface="Arial" panose="020B0604020202020204" pitchFamily="34" charset="0"/>
              <a:buChar char="•"/>
            </a:pPr>
            <a:endParaRPr lang="en-US" sz="3000" dirty="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Accompanied by colleague from Ministry of Agriculture: an opportunity to work together on issues related to addressing adaptation in the agriculture sector</a:t>
            </a:r>
          </a:p>
          <a:p>
            <a:pPr marL="469900" marR="1410970" indent="-457200">
              <a:lnSpc>
                <a:spcPct val="102699"/>
              </a:lnSpc>
              <a:buFont typeface="Arial" panose="020B0604020202020204" pitchFamily="34" charset="0"/>
              <a:buChar char="•"/>
            </a:pPr>
            <a:endParaRPr lang="en-US" sz="3000" dirty="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This was followed by the training on integrating adaptation in the agriculture sector</a:t>
            </a:r>
            <a:endParaRPr sz="3000" dirty="0">
              <a:solidFill>
                <a:srgbClr val="FFFFFF"/>
              </a:solidFill>
              <a:latin typeface="Arial"/>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6877049" y="3194517"/>
            <a:ext cx="6705602" cy="5029202"/>
          </a:xfrm>
          <a:prstGeom prst="rect">
            <a:avLst/>
          </a:prstGeom>
        </p:spPr>
      </p:pic>
    </p:spTree>
    <p:extLst>
      <p:ext uri="{BB962C8B-B14F-4D97-AF65-F5344CB8AC3E}">
        <p14:creationId xmlns:p14="http://schemas.microsoft.com/office/powerpoint/2010/main" val="3398813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EA431F"/>
        </a:solidFill>
        <a:effectLst/>
      </p:bgPr>
    </p:bg>
    <p:spTree>
      <p:nvGrpSpPr>
        <p:cNvPr id="1" name=""/>
        <p:cNvGrpSpPr/>
        <p:nvPr/>
      </p:nvGrpSpPr>
      <p:grpSpPr>
        <a:xfrm>
          <a:off x="0" y="0"/>
          <a:ext cx="0" cy="0"/>
          <a:chOff x="0" y="0"/>
          <a:chExt cx="0" cy="0"/>
        </a:xfrm>
      </p:grpSpPr>
      <p:grpSp>
        <p:nvGrpSpPr>
          <p:cNvPr id="2" name="Group 1"/>
          <p:cNvGrpSpPr/>
          <p:nvPr/>
        </p:nvGrpSpPr>
        <p:grpSpPr>
          <a:xfrm>
            <a:off x="7340600" y="0"/>
            <a:ext cx="9753600" cy="9753600"/>
            <a:chOff x="7340600" y="0"/>
            <a:chExt cx="9753600" cy="9753600"/>
          </a:xfrm>
        </p:grpSpPr>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0600" y="0"/>
              <a:ext cx="9753600" cy="9753600"/>
            </a:xfrm>
            <a:prstGeom prst="rect">
              <a:avLst/>
            </a:prstGeom>
          </p:spPr>
        </p:pic>
        <p:sp>
          <p:nvSpPr>
            <p:cNvPr id="11" name="TextBox 10"/>
            <p:cNvSpPr txBox="1"/>
            <p:nvPr/>
          </p:nvSpPr>
          <p:spPr>
            <a:xfrm>
              <a:off x="9523311" y="9220200"/>
              <a:ext cx="4343400" cy="369332"/>
            </a:xfrm>
            <a:prstGeom prst="rect">
              <a:avLst/>
            </a:prstGeom>
            <a:noFill/>
          </p:spPr>
          <p:txBody>
            <a:bodyPr wrap="square" rtlCol="0">
              <a:spAutoFit/>
            </a:bodyPr>
            <a:lstStyle/>
            <a:p>
              <a:pPr algn="r"/>
              <a:r>
                <a:rPr lang="en-US" dirty="0" smtClean="0">
                  <a:solidFill>
                    <a:srgbClr val="FFFFFF"/>
                  </a:solidFill>
                </a:rPr>
                <a:t>Photo © </a:t>
              </a:r>
              <a:r>
                <a:rPr lang="en-US" dirty="0">
                  <a:solidFill>
                    <a:srgbClr val="FFFFFF"/>
                  </a:solidFill>
                </a:rPr>
                <a:t>Panoramas (CC BY-ND 2.0)</a:t>
              </a:r>
              <a:endParaRPr lang="en-CA" dirty="0">
                <a:solidFill>
                  <a:srgbClr val="FFFFFF"/>
                </a:solidFill>
              </a:endParaRPr>
            </a:p>
          </p:txBody>
        </p:sp>
      </p:grpSp>
      <p:grpSp>
        <p:nvGrpSpPr>
          <p:cNvPr id="8" name="Group 7"/>
          <p:cNvGrpSpPr/>
          <p:nvPr/>
        </p:nvGrpSpPr>
        <p:grpSpPr>
          <a:xfrm>
            <a:off x="0" y="0"/>
            <a:ext cx="9582150" cy="9753600"/>
            <a:chOff x="0" y="0"/>
            <a:chExt cx="9582150" cy="9753600"/>
          </a:xfrm>
          <a:solidFill>
            <a:srgbClr val="EA431F"/>
          </a:solidFill>
        </p:grpSpPr>
        <p:sp>
          <p:nvSpPr>
            <p:cNvPr id="9" name="object 3"/>
            <p:cNvSpPr/>
            <p:nvPr/>
          </p:nvSpPr>
          <p:spPr>
            <a:xfrm>
              <a:off x="0" y="0"/>
              <a:ext cx="9582150" cy="9753600"/>
            </a:xfrm>
            <a:custGeom>
              <a:avLst/>
              <a:gdLst/>
              <a:ahLst/>
              <a:cxnLst/>
              <a:rect l="l" t="t" r="r" b="b"/>
              <a:pathLst>
                <a:path w="9582150" h="9753600">
                  <a:moveTo>
                    <a:pt x="8817349" y="0"/>
                  </a:moveTo>
                  <a:lnTo>
                    <a:pt x="0" y="0"/>
                  </a:lnTo>
                  <a:lnTo>
                    <a:pt x="0" y="9753600"/>
                  </a:lnTo>
                  <a:lnTo>
                    <a:pt x="8817349" y="9753600"/>
                  </a:lnTo>
                  <a:lnTo>
                    <a:pt x="8998118" y="9184048"/>
                  </a:lnTo>
                  <a:lnTo>
                    <a:pt x="9170961" y="8525038"/>
                  </a:lnTo>
                  <a:lnTo>
                    <a:pt x="9315398" y="7839265"/>
                  </a:lnTo>
                  <a:lnTo>
                    <a:pt x="9430082" y="7129143"/>
                  </a:lnTo>
                  <a:lnTo>
                    <a:pt x="9513666" y="6397083"/>
                  </a:lnTo>
                  <a:lnTo>
                    <a:pt x="9564804" y="5645498"/>
                  </a:lnTo>
                  <a:lnTo>
                    <a:pt x="9582150" y="4876800"/>
                  </a:lnTo>
                  <a:lnTo>
                    <a:pt x="9564804" y="4108101"/>
                  </a:lnTo>
                  <a:lnTo>
                    <a:pt x="9513666" y="3356516"/>
                  </a:lnTo>
                  <a:lnTo>
                    <a:pt x="9430082" y="2624456"/>
                  </a:lnTo>
                  <a:lnTo>
                    <a:pt x="9315398" y="1914334"/>
                  </a:lnTo>
                  <a:lnTo>
                    <a:pt x="9170961" y="1228561"/>
                  </a:lnTo>
                  <a:lnTo>
                    <a:pt x="8998118" y="569551"/>
                  </a:lnTo>
                  <a:lnTo>
                    <a:pt x="8817349" y="0"/>
                  </a:lnTo>
                  <a:close/>
                </a:path>
              </a:pathLst>
            </a:custGeom>
            <a:grpFill/>
            <a:ln w="76200" cmpd="sng">
              <a:noFill/>
            </a:ln>
          </p:spPr>
          <p:txBody>
            <a:bodyPr wrap="square" lIns="0" tIns="0" rIns="0" bIns="0" rtlCol="0"/>
            <a:lstStyle/>
            <a:p>
              <a:endParaRPr/>
            </a:p>
          </p:txBody>
        </p:sp>
        <p:sp>
          <p:nvSpPr>
            <p:cNvPr id="10" name="object 4"/>
            <p:cNvSpPr/>
            <p:nvPr/>
          </p:nvSpPr>
          <p:spPr>
            <a:xfrm>
              <a:off x="8788400"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p>
          </p:txBody>
        </p:sp>
      </p:grpSp>
      <p:sp>
        <p:nvSpPr>
          <p:cNvPr id="12" name="object 8"/>
          <p:cNvSpPr txBox="1"/>
          <p:nvPr/>
        </p:nvSpPr>
        <p:spPr>
          <a:xfrm>
            <a:off x="977900" y="685851"/>
            <a:ext cx="7658100" cy="990549"/>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Next Steps</a:t>
            </a:r>
            <a:endParaRPr sz="6500" b="1" dirty="0">
              <a:latin typeface="Arial"/>
              <a:cs typeface="Arial"/>
            </a:endParaRPr>
          </a:p>
        </p:txBody>
      </p:sp>
      <p:sp>
        <p:nvSpPr>
          <p:cNvPr id="13" name="object 7"/>
          <p:cNvSpPr/>
          <p:nvPr/>
        </p:nvSpPr>
        <p:spPr>
          <a:xfrm>
            <a:off x="7340600" y="685235"/>
            <a:ext cx="751161" cy="786130"/>
          </a:xfrm>
          <a:prstGeom prst="rect">
            <a:avLst/>
          </a:prstGeom>
          <a:blipFill>
            <a:blip r:embed="rId4"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p>
        </p:txBody>
      </p:sp>
      <p:sp>
        <p:nvSpPr>
          <p:cNvPr id="16" name="TextBox 15"/>
          <p:cNvSpPr txBox="1"/>
          <p:nvPr/>
        </p:nvSpPr>
        <p:spPr>
          <a:xfrm>
            <a:off x="482600" y="1905000"/>
            <a:ext cx="8305800" cy="7971413"/>
          </a:xfrm>
          <a:prstGeom prst="rect">
            <a:avLst/>
          </a:prstGeom>
          <a:noFill/>
        </p:spPr>
        <p:txBody>
          <a:bodyPr wrap="square" rtlCol="0">
            <a:spAutoFit/>
          </a:bodyPr>
          <a:lstStyle/>
          <a:p>
            <a:endParaRPr lang="en-US" sz="3200" dirty="0">
              <a:solidFill>
                <a:srgbClr val="FFFFFF"/>
              </a:solidFill>
            </a:endParaRPr>
          </a:p>
          <a:p>
            <a:pPr marL="285750" indent="-285750">
              <a:buFont typeface="Arial" panose="020B0604020202020204" pitchFamily="34" charset="0"/>
              <a:buChar char="•"/>
            </a:pPr>
            <a:r>
              <a:rPr lang="en-US" sz="3200" dirty="0" smtClean="0">
                <a:solidFill>
                  <a:srgbClr val="FFFFFF"/>
                </a:solidFill>
              </a:rPr>
              <a:t>Elaboration of a NAP document. This will include:</a:t>
            </a:r>
          </a:p>
          <a:p>
            <a:pPr marL="742950" lvl="1" indent="-285750">
              <a:buFont typeface="Arial" panose="020B0604020202020204" pitchFamily="34" charset="0"/>
              <a:buChar char="•"/>
            </a:pPr>
            <a:r>
              <a:rPr lang="en-US" sz="3200" dirty="0" smtClean="0">
                <a:solidFill>
                  <a:srgbClr val="FFFFFF"/>
                </a:solidFill>
              </a:rPr>
              <a:t>Define content and scope of NAP document</a:t>
            </a:r>
          </a:p>
          <a:p>
            <a:pPr marL="742950" lvl="1" indent="-285750">
              <a:buFont typeface="Arial" panose="020B0604020202020204" pitchFamily="34" charset="0"/>
              <a:buChar char="•"/>
            </a:pPr>
            <a:r>
              <a:rPr lang="en-US" sz="3200" dirty="0" smtClean="0">
                <a:solidFill>
                  <a:srgbClr val="FFFFFF"/>
                </a:solidFill>
              </a:rPr>
              <a:t>Vulnerability assessments in climate-sensitive sectors</a:t>
            </a:r>
          </a:p>
          <a:p>
            <a:pPr marL="742950" lvl="1" indent="-285750">
              <a:buFont typeface="Arial" panose="020B0604020202020204" pitchFamily="34" charset="0"/>
              <a:buChar char="•"/>
            </a:pPr>
            <a:r>
              <a:rPr lang="en-US" sz="3200" dirty="0" smtClean="0">
                <a:solidFill>
                  <a:srgbClr val="FFFFFF"/>
                </a:solidFill>
              </a:rPr>
              <a:t>Identification of adaptation options and prioritization to develop bankable projects</a:t>
            </a:r>
          </a:p>
          <a:p>
            <a:pPr marL="742950" lvl="1" indent="-285750">
              <a:buFont typeface="Arial" panose="020B0604020202020204" pitchFamily="34" charset="0"/>
              <a:buChar char="•"/>
            </a:pPr>
            <a:endParaRPr lang="en-US" sz="3200" dirty="0" smtClean="0">
              <a:solidFill>
                <a:srgbClr val="FFFFFF"/>
              </a:solidFill>
            </a:endParaRPr>
          </a:p>
          <a:p>
            <a:pPr marL="285750" indent="-285750">
              <a:buFont typeface="Arial" panose="020B0604020202020204" pitchFamily="34" charset="0"/>
              <a:buChar char="•"/>
            </a:pPr>
            <a:r>
              <a:rPr lang="en-US" sz="3200" dirty="0" smtClean="0">
                <a:solidFill>
                  <a:srgbClr val="FFFFFF"/>
                </a:solidFill>
              </a:rPr>
              <a:t>Develop a strategy for financing and implementation</a:t>
            </a:r>
          </a:p>
          <a:p>
            <a:pPr marL="285750" indent="-285750">
              <a:buFont typeface="Arial" panose="020B0604020202020204" pitchFamily="34" charset="0"/>
              <a:buChar char="•"/>
            </a:pPr>
            <a:endParaRPr lang="en-US" sz="3200" dirty="0" smtClean="0">
              <a:solidFill>
                <a:srgbClr val="FFFFFF"/>
              </a:solidFill>
            </a:endParaRPr>
          </a:p>
          <a:p>
            <a:pPr marL="285750" indent="-285750">
              <a:buFont typeface="Arial" panose="020B0604020202020204" pitchFamily="34" charset="0"/>
              <a:buChar char="•"/>
            </a:pPr>
            <a:r>
              <a:rPr lang="en-US" sz="3200" dirty="0" smtClean="0">
                <a:solidFill>
                  <a:srgbClr val="FFFFFF"/>
                </a:solidFill>
              </a:rPr>
              <a:t>Put in place and operationalize an M&amp;E system</a:t>
            </a:r>
            <a:endParaRPr lang="en-US" sz="3200" dirty="0">
              <a:solidFill>
                <a:srgbClr val="FFFFFF"/>
              </a:solidFill>
            </a:endParaRPr>
          </a:p>
          <a:p>
            <a:pPr marL="285750" indent="-285750">
              <a:buFont typeface="Arial" panose="020B0604020202020204" pitchFamily="34" charset="0"/>
              <a:buChar char="•"/>
            </a:pPr>
            <a:endParaRPr lang="fr-CH" sz="3200" dirty="0" smtClean="0">
              <a:solidFill>
                <a:srgbClr val="FFFFFF"/>
              </a:solidFill>
            </a:endParaRPr>
          </a:p>
          <a:p>
            <a:pPr marL="742950" lvl="1" indent="-285750">
              <a:buFont typeface="Arial" panose="020B0604020202020204" pitchFamily="34" charset="0"/>
              <a:buChar char="•"/>
            </a:pPr>
            <a:endParaRPr lang="fr-CH" sz="3200" dirty="0" smtClean="0">
              <a:solidFill>
                <a:srgbClr val="FFFFFF"/>
              </a:solidFill>
            </a:endParaRPr>
          </a:p>
          <a:p>
            <a:pPr marL="285750" indent="-285750">
              <a:buFont typeface="Arial" panose="020B0604020202020204" pitchFamily="34" charset="0"/>
              <a:buChar char="•"/>
            </a:pPr>
            <a:endParaRPr lang="en-CA" sz="3200" dirty="0">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4F5560"/>
        </a:solidFill>
        <a:effectLst/>
      </p:bgPr>
    </p:bg>
    <p:spTree>
      <p:nvGrpSpPr>
        <p:cNvPr id="1" name=""/>
        <p:cNvGrpSpPr/>
        <p:nvPr/>
      </p:nvGrpSpPr>
      <p:grpSpPr>
        <a:xfrm>
          <a:off x="0" y="0"/>
          <a:ext cx="0" cy="0"/>
          <a:chOff x="0" y="0"/>
          <a:chExt cx="0" cy="0"/>
        </a:xfrm>
      </p:grpSpPr>
      <p:sp>
        <p:nvSpPr>
          <p:cNvPr id="10" name="object 8"/>
          <p:cNvSpPr txBox="1"/>
          <p:nvPr/>
        </p:nvSpPr>
        <p:spPr>
          <a:xfrm>
            <a:off x="977900" y="685851"/>
            <a:ext cx="11010900" cy="98745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smtClean="0">
                <a:solidFill>
                  <a:srgbClr val="FFFFFF"/>
                </a:solidFill>
                <a:latin typeface="Arial"/>
                <a:cs typeface="Arial"/>
              </a:rPr>
              <a:t>Conclusion</a:t>
            </a:r>
            <a:endParaRPr sz="6500" b="1" dirty="0">
              <a:solidFill>
                <a:srgbClr val="FFFFFF"/>
              </a:solidFill>
              <a:latin typeface="Arial"/>
              <a:cs typeface="Arial"/>
            </a:endParaRPr>
          </a:p>
        </p:txBody>
      </p:sp>
      <p:sp>
        <p:nvSpPr>
          <p:cNvPr id="12" name="object 7"/>
          <p:cNvSpPr/>
          <p:nvPr/>
        </p:nvSpPr>
        <p:spPr>
          <a:xfrm>
            <a:off x="12028044" y="8738870"/>
            <a:ext cx="751161" cy="786130"/>
          </a:xfrm>
          <a:prstGeom prst="rect">
            <a:avLst/>
          </a:prstGeom>
          <a:blipFill>
            <a:blip r:embed="rId3" cstate="print">
              <a:extLst>
                <a:ext uri="{28A0092B-C50C-407E-A947-70E740481C1C}">
                  <a14:useLocalDpi xmlns:a14="http://schemas.microsoft.com/office/drawing/2010/main" val="0"/>
                </a:ext>
              </a:extLst>
            </a:blip>
            <a:stretch>
              <a:fillRect/>
            </a:stretch>
          </a:blipFill>
        </p:spPr>
        <p:txBody>
          <a:bodyPr wrap="square" lIns="0" tIns="0" rIns="0" bIns="0" rtlCol="0"/>
          <a:lstStyle/>
          <a:p>
            <a:endParaRPr>
              <a:solidFill>
                <a:prstClr val="black"/>
              </a:solidFill>
            </a:endParaRPr>
          </a:p>
        </p:txBody>
      </p:sp>
      <p:sp>
        <p:nvSpPr>
          <p:cNvPr id="2" name="TextBox 1"/>
          <p:cNvSpPr txBox="1"/>
          <p:nvPr/>
        </p:nvSpPr>
        <p:spPr>
          <a:xfrm>
            <a:off x="977900" y="2244785"/>
            <a:ext cx="10744200" cy="7478970"/>
          </a:xfrm>
          <a:prstGeom prst="rect">
            <a:avLst/>
          </a:prstGeom>
          <a:noFill/>
        </p:spPr>
        <p:txBody>
          <a:bodyPr wrap="square" rtlCol="0">
            <a:spAutoFit/>
          </a:bodyPr>
          <a:lstStyle/>
          <a:p>
            <a:endParaRPr lang="en-US" sz="3200" dirty="0">
              <a:solidFill>
                <a:srgbClr val="FFFFFF"/>
              </a:solidFill>
            </a:endParaRPr>
          </a:p>
          <a:p>
            <a:pPr marL="285750" indent="-285750">
              <a:buFont typeface="Arial" panose="020B0604020202020204" pitchFamily="34" charset="0"/>
              <a:buChar char="•"/>
            </a:pPr>
            <a:r>
              <a:rPr lang="en-US" sz="3200" dirty="0" smtClean="0">
                <a:solidFill>
                  <a:srgbClr val="FFFFFF"/>
                </a:solidFill>
              </a:rPr>
              <a:t>Togo’s efforts in the NAP process demonstrate its understanding that addressing climate change in national planning across sectors is crucial to building resilience</a:t>
            </a:r>
          </a:p>
          <a:p>
            <a:endParaRPr lang="en-US" sz="3200" dirty="0">
              <a:solidFill>
                <a:srgbClr val="FFFFFF"/>
              </a:solidFill>
            </a:endParaRPr>
          </a:p>
          <a:p>
            <a:pPr marL="285750" indent="-285750">
              <a:buFont typeface="Arial" panose="020B0604020202020204" pitchFamily="34" charset="0"/>
              <a:buChar char="•"/>
            </a:pPr>
            <a:r>
              <a:rPr lang="en-US" sz="3200" dirty="0" smtClean="0">
                <a:solidFill>
                  <a:srgbClr val="FFFFFF"/>
                </a:solidFill>
              </a:rPr>
              <a:t>Nonetheless, more work remains to integrate adaptation considerations across development and sector planning</a:t>
            </a:r>
          </a:p>
          <a:p>
            <a:pPr marL="285750" indent="-285750">
              <a:buFont typeface="Arial" panose="020B0604020202020204" pitchFamily="34" charset="0"/>
              <a:buChar char="•"/>
            </a:pPr>
            <a:endParaRPr lang="en-US" sz="3200" dirty="0">
              <a:solidFill>
                <a:srgbClr val="FFFFFF"/>
              </a:solidFill>
            </a:endParaRPr>
          </a:p>
          <a:p>
            <a:pPr marL="285750" indent="-285750">
              <a:buFont typeface="Arial" panose="020B0604020202020204" pitchFamily="34" charset="0"/>
              <a:buChar char="•"/>
            </a:pPr>
            <a:r>
              <a:rPr lang="en-US" sz="3200" dirty="0" smtClean="0">
                <a:solidFill>
                  <a:srgbClr val="FFFFFF"/>
                </a:solidFill>
              </a:rPr>
              <a:t>Through continued participation in the NAP Global Network, Togo hopes to continue learning from experiences of peers in other countries on the topic of integration, and next steps in the NAP process</a:t>
            </a:r>
            <a:endParaRPr lang="en-US" sz="3200" dirty="0">
              <a:solidFill>
                <a:srgbClr val="FFFFFF"/>
              </a:solidFill>
            </a:endParaRPr>
          </a:p>
          <a:p>
            <a:pPr marL="285750" indent="-285750">
              <a:buFont typeface="Arial" panose="020B0604020202020204" pitchFamily="34" charset="0"/>
              <a:buChar char="•"/>
            </a:pPr>
            <a:endParaRPr lang="fr-CH" sz="3200" dirty="0" smtClean="0">
              <a:solidFill>
                <a:srgbClr val="FFFFFF"/>
              </a:solidFill>
            </a:endParaRPr>
          </a:p>
          <a:p>
            <a:pPr marL="742950" lvl="1" indent="-285750">
              <a:buFont typeface="Arial" panose="020B0604020202020204" pitchFamily="34" charset="0"/>
              <a:buChar char="•"/>
            </a:pPr>
            <a:endParaRPr lang="fr-CH" sz="3200" dirty="0" smtClean="0">
              <a:solidFill>
                <a:srgbClr val="FFFFFF"/>
              </a:solidFill>
            </a:endParaRPr>
          </a:p>
          <a:p>
            <a:pPr marL="285750" indent="-285750">
              <a:buFont typeface="Arial" panose="020B0604020202020204" pitchFamily="34" charset="0"/>
              <a:buChar char="•"/>
            </a:pPr>
            <a:endParaRPr lang="en-CA" sz="3200" dirty="0">
              <a:solidFill>
                <a:srgbClr val="FFFFFF"/>
              </a:solidFill>
            </a:endParaRPr>
          </a:p>
        </p:txBody>
      </p:sp>
    </p:spTree>
    <p:extLst>
      <p:ext uri="{BB962C8B-B14F-4D97-AF65-F5344CB8AC3E}">
        <p14:creationId xmlns:p14="http://schemas.microsoft.com/office/powerpoint/2010/main" val="3475578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3687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594</TotalTime>
  <Words>580</Words>
  <Application>Microsoft Office PowerPoint</Application>
  <PresentationFormat>Custom</PresentationFormat>
  <Paragraphs>108</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Adelle</vt: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Hayley Price-Kelly</dc:creator>
  <cp:lastModifiedBy>Hayley Price-Kelly</cp:lastModifiedBy>
  <cp:revision>43</cp:revision>
  <dcterms:created xsi:type="dcterms:W3CDTF">2015-04-11T20:54:24Z</dcterms:created>
  <dcterms:modified xsi:type="dcterms:W3CDTF">2015-12-05T10:11:54Z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2015-04-10T00:00:00Z</vt:filetime>
  </property>
  <property fmtid="{D5CDD505-2E9C-101B-9397-08002B2CF9AE}" pid="3" name="LastSaved">
    <vt:filetime>2015-04-12T00:00:00Z</vt:filetime>
  </property>
</Properties>
</file>